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69" r:id="rId2"/>
  </p:sldMasterIdLst>
  <p:notesMasterIdLst>
    <p:notesMasterId r:id="rId21"/>
  </p:notesMasterIdLst>
  <p:handoutMasterIdLst>
    <p:handoutMasterId r:id="rId22"/>
  </p:handoutMasterIdLst>
  <p:sldIdLst>
    <p:sldId id="675" r:id="rId3"/>
    <p:sldId id="423" r:id="rId4"/>
    <p:sldId id="648" r:id="rId5"/>
    <p:sldId id="676" r:id="rId6"/>
    <p:sldId id="654" r:id="rId7"/>
    <p:sldId id="655" r:id="rId8"/>
    <p:sldId id="665" r:id="rId9"/>
    <p:sldId id="657" r:id="rId10"/>
    <p:sldId id="663" r:id="rId11"/>
    <p:sldId id="667" r:id="rId12"/>
    <p:sldId id="668" r:id="rId13"/>
    <p:sldId id="669" r:id="rId14"/>
    <p:sldId id="666" r:id="rId15"/>
    <p:sldId id="674" r:id="rId16"/>
    <p:sldId id="677" r:id="rId17"/>
    <p:sldId id="678" r:id="rId18"/>
    <p:sldId id="679" r:id="rId19"/>
    <p:sldId id="664"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4ECF0"/>
    <a:srgbClr val="D6E2E9"/>
    <a:srgbClr val="E18300"/>
    <a:srgbClr val="00A8E1"/>
    <a:srgbClr val="44697D"/>
    <a:srgbClr val="091858"/>
    <a:srgbClr val="009D4E"/>
    <a:srgbClr val="7F8485"/>
    <a:srgbClr val="8E5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2" autoAdjust="0"/>
    <p:restoredTop sz="82808" autoAdjust="0"/>
  </p:normalViewPr>
  <p:slideViewPr>
    <p:cSldViewPr snapToGrid="0" snapToObjects="1">
      <p:cViewPr varScale="1">
        <p:scale>
          <a:sx n="69" d="100"/>
          <a:sy n="69" d="100"/>
        </p:scale>
        <p:origin x="-1795" y="-82"/>
      </p:cViewPr>
      <p:guideLst>
        <p:guide orient="horz" pos="377"/>
        <p:guide orient="horz" pos="4160"/>
        <p:guide orient="horz" pos="685"/>
        <p:guide orient="horz" pos="4319"/>
        <p:guide orient="horz" pos="3997"/>
        <p:guide orient="horz" pos="1772"/>
        <p:guide pos="275"/>
        <p:guide pos="5485"/>
        <p:guide pos="1832"/>
        <p:guide pos="2104"/>
      </p:guideLst>
    </p:cSldViewPr>
  </p:slideViewPr>
  <p:outlineViewPr>
    <p:cViewPr>
      <p:scale>
        <a:sx n="33" d="100"/>
        <a:sy n="33" d="100"/>
      </p:scale>
      <p:origin x="0" y="564"/>
    </p:cViewPr>
  </p:outlineViewPr>
  <p:notesTextViewPr>
    <p:cViewPr>
      <p:scale>
        <a:sx n="100" d="100"/>
        <a:sy n="100" d="100"/>
      </p:scale>
      <p:origin x="0" y="0"/>
    </p:cViewPr>
  </p:notesTextViewPr>
  <p:sorterViewPr>
    <p:cViewPr>
      <p:scale>
        <a:sx n="128" d="100"/>
        <a:sy n="128" d="100"/>
      </p:scale>
      <p:origin x="0" y="1080"/>
    </p:cViewPr>
  </p:sorterViewPr>
  <p:notesViewPr>
    <p:cSldViewPr snapToGrid="0" snapToObjects="1" showGuides="1">
      <p:cViewPr varScale="1">
        <p:scale>
          <a:sx n="73" d="100"/>
          <a:sy n="73" d="100"/>
        </p:scale>
        <p:origin x="-209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AAFCB-E1EE-456B-8D58-49F31ED86C9D}"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B09FB6FF-BEB7-4A49-A4FA-313F319F669D}">
      <dgm:prSet phldrT="[Text]" custT="1"/>
      <dgm:spPr/>
      <dgm:t>
        <a:bodyPr/>
        <a:lstStyle/>
        <a:p>
          <a:r>
            <a:rPr lang="en-US" sz="1600" b="1" dirty="0" smtClean="0">
              <a:solidFill>
                <a:srgbClr val="000000"/>
              </a:solidFill>
            </a:rPr>
            <a:t>2008</a:t>
          </a:r>
          <a:r>
            <a:rPr lang="en-US" sz="1600" dirty="0" smtClean="0">
              <a:solidFill>
                <a:srgbClr val="000000"/>
              </a:solidFill>
            </a:rPr>
            <a:t>: ICMM Position Statement: Consultation and Engagement</a:t>
          </a:r>
          <a:endParaRPr lang="en-US" sz="1600" dirty="0">
            <a:solidFill>
              <a:srgbClr val="000000"/>
            </a:solidFill>
          </a:endParaRPr>
        </a:p>
      </dgm:t>
    </dgm:pt>
    <dgm:pt modelId="{AFBA7291-D518-4E54-8B23-B8DA09E8FEA6}" type="parTrans" cxnId="{E3457B78-8876-44B2-AC19-E85D596B1B83}">
      <dgm:prSet/>
      <dgm:spPr/>
      <dgm:t>
        <a:bodyPr/>
        <a:lstStyle/>
        <a:p>
          <a:endParaRPr lang="en-US"/>
        </a:p>
      </dgm:t>
    </dgm:pt>
    <dgm:pt modelId="{EC547680-83B0-473D-9858-B23A9087EAF6}" type="sibTrans" cxnId="{E3457B78-8876-44B2-AC19-E85D596B1B83}">
      <dgm:prSet/>
      <dgm:spPr/>
      <dgm:t>
        <a:bodyPr/>
        <a:lstStyle/>
        <a:p>
          <a:endParaRPr lang="en-US"/>
        </a:p>
      </dgm:t>
    </dgm:pt>
    <dgm:pt modelId="{A229E2C0-44AF-4836-AB1E-680496DB4F71}">
      <dgm:prSet phldrT="[Text]" custT="1"/>
      <dgm:spPr/>
      <dgm:t>
        <a:bodyPr/>
        <a:lstStyle/>
        <a:p>
          <a:r>
            <a:rPr lang="en-US" sz="1600" b="1" dirty="0" smtClean="0">
              <a:solidFill>
                <a:srgbClr val="000000"/>
              </a:solidFill>
            </a:rPr>
            <a:t>2012</a:t>
          </a:r>
          <a:r>
            <a:rPr lang="en-US" sz="1600" dirty="0" smtClean="0">
              <a:solidFill>
                <a:srgbClr val="000000"/>
              </a:solidFill>
            </a:rPr>
            <a:t>: IFC Performance Standard updates include FPIC</a:t>
          </a:r>
          <a:endParaRPr lang="en-US" sz="1600" dirty="0">
            <a:solidFill>
              <a:srgbClr val="000000"/>
            </a:solidFill>
          </a:endParaRPr>
        </a:p>
      </dgm:t>
    </dgm:pt>
    <dgm:pt modelId="{D974DECF-11C9-49A0-B67E-9CB77C969E62}" type="parTrans" cxnId="{5BAFF54F-A6B3-4FC5-BB0B-1D1048AB2D76}">
      <dgm:prSet/>
      <dgm:spPr/>
      <dgm:t>
        <a:bodyPr/>
        <a:lstStyle/>
        <a:p>
          <a:endParaRPr lang="en-US"/>
        </a:p>
      </dgm:t>
    </dgm:pt>
    <dgm:pt modelId="{773A271C-FCB2-4D5B-B777-0AE9361609AA}" type="sibTrans" cxnId="{5BAFF54F-A6B3-4FC5-BB0B-1D1048AB2D76}">
      <dgm:prSet/>
      <dgm:spPr/>
      <dgm:t>
        <a:bodyPr/>
        <a:lstStyle/>
        <a:p>
          <a:endParaRPr lang="en-US"/>
        </a:p>
      </dgm:t>
    </dgm:pt>
    <dgm:pt modelId="{2D5AA392-1A83-4B3D-9221-7F5907B2AA41}">
      <dgm:prSet phldrT="[Text]" custT="1"/>
      <dgm:spPr/>
      <dgm:t>
        <a:bodyPr/>
        <a:lstStyle/>
        <a:p>
          <a:r>
            <a:rPr lang="en-US" sz="1600" b="1" dirty="0" smtClean="0">
              <a:solidFill>
                <a:srgbClr val="000000"/>
              </a:solidFill>
            </a:rPr>
            <a:t>2013</a:t>
          </a:r>
          <a:r>
            <a:rPr lang="en-US" sz="1600" dirty="0" smtClean="0">
              <a:solidFill>
                <a:srgbClr val="000000"/>
              </a:solidFill>
            </a:rPr>
            <a:t>: ICMM Position Statement: FPIC provision</a:t>
          </a:r>
          <a:endParaRPr lang="en-US" sz="1600" dirty="0">
            <a:solidFill>
              <a:srgbClr val="000000"/>
            </a:solidFill>
          </a:endParaRPr>
        </a:p>
      </dgm:t>
    </dgm:pt>
    <dgm:pt modelId="{309827CF-CF3B-4CD6-A77A-F9C0E264C441}" type="parTrans" cxnId="{2920E346-7C34-4D88-8EA2-2F96C93A7A07}">
      <dgm:prSet/>
      <dgm:spPr/>
      <dgm:t>
        <a:bodyPr/>
        <a:lstStyle/>
        <a:p>
          <a:endParaRPr lang="en-US"/>
        </a:p>
      </dgm:t>
    </dgm:pt>
    <dgm:pt modelId="{287B79D2-0A56-4D9E-94AD-7693B82BCB15}" type="sibTrans" cxnId="{2920E346-7C34-4D88-8EA2-2F96C93A7A07}">
      <dgm:prSet/>
      <dgm:spPr/>
      <dgm:t>
        <a:bodyPr/>
        <a:lstStyle/>
        <a:p>
          <a:endParaRPr lang="en-US"/>
        </a:p>
      </dgm:t>
    </dgm:pt>
    <dgm:pt modelId="{3D31C8C9-6B00-42EC-838A-83B596082D49}">
      <dgm:prSet phldrT="[Text]" custT="1"/>
      <dgm:spPr/>
      <dgm:t>
        <a:bodyPr/>
        <a:lstStyle/>
        <a:p>
          <a:r>
            <a:rPr lang="en-US" sz="1600" b="1" dirty="0" smtClean="0">
              <a:solidFill>
                <a:srgbClr val="000000"/>
              </a:solidFill>
            </a:rPr>
            <a:t>2007</a:t>
          </a:r>
          <a:r>
            <a:rPr lang="en-US" sz="1600" dirty="0" smtClean="0">
              <a:solidFill>
                <a:srgbClr val="000000"/>
              </a:solidFill>
            </a:rPr>
            <a:t>: Universal Declaration on the Rights of Indigenous Peoples</a:t>
          </a:r>
          <a:endParaRPr lang="en-US" sz="1600" dirty="0">
            <a:solidFill>
              <a:srgbClr val="000000"/>
            </a:solidFill>
          </a:endParaRPr>
        </a:p>
      </dgm:t>
    </dgm:pt>
    <dgm:pt modelId="{8765E34C-9FDD-4C03-AA7B-8426E76D61E6}" type="parTrans" cxnId="{F17E437B-BE7A-4C2C-A74E-CD7A0899EC18}">
      <dgm:prSet/>
      <dgm:spPr/>
      <dgm:t>
        <a:bodyPr/>
        <a:lstStyle/>
        <a:p>
          <a:endParaRPr lang="en-US"/>
        </a:p>
      </dgm:t>
    </dgm:pt>
    <dgm:pt modelId="{C6270C39-EAD2-4E5A-B028-1D75FB0B3C10}" type="sibTrans" cxnId="{F17E437B-BE7A-4C2C-A74E-CD7A0899EC18}">
      <dgm:prSet/>
      <dgm:spPr/>
      <dgm:t>
        <a:bodyPr/>
        <a:lstStyle/>
        <a:p>
          <a:endParaRPr lang="en-US"/>
        </a:p>
      </dgm:t>
    </dgm:pt>
    <dgm:pt modelId="{98F7E43B-4C67-44A9-B4C4-B63A2CA6E13F}" type="pres">
      <dgm:prSet presAssocID="{3E9AAFCB-E1EE-456B-8D58-49F31ED86C9D}" presName="arrowDiagram" presStyleCnt="0">
        <dgm:presLayoutVars>
          <dgm:chMax val="5"/>
          <dgm:dir/>
          <dgm:resizeHandles val="exact"/>
        </dgm:presLayoutVars>
      </dgm:prSet>
      <dgm:spPr/>
      <dgm:t>
        <a:bodyPr/>
        <a:lstStyle/>
        <a:p>
          <a:endParaRPr lang="en-US"/>
        </a:p>
      </dgm:t>
    </dgm:pt>
    <dgm:pt modelId="{A1E6AA36-91E3-4EF5-BE45-F3A177D2194C}" type="pres">
      <dgm:prSet presAssocID="{3E9AAFCB-E1EE-456B-8D58-49F31ED86C9D}" presName="arrow" presStyleLbl="bgShp" presStyleIdx="0" presStyleCnt="1"/>
      <dgm:spPr/>
    </dgm:pt>
    <dgm:pt modelId="{F114851D-3E6C-424B-946D-68E1062FF43E}" type="pres">
      <dgm:prSet presAssocID="{3E9AAFCB-E1EE-456B-8D58-49F31ED86C9D}" presName="arrowDiagram4" presStyleCnt="0"/>
      <dgm:spPr/>
    </dgm:pt>
    <dgm:pt modelId="{CEB53C31-3885-4C2A-818A-846C0DC6B04B}" type="pres">
      <dgm:prSet presAssocID="{3D31C8C9-6B00-42EC-838A-83B596082D49}" presName="bullet4a" presStyleLbl="node1" presStyleIdx="0" presStyleCnt="4"/>
      <dgm:spPr/>
    </dgm:pt>
    <dgm:pt modelId="{F6A5DC6C-B831-4AF2-8960-17B09B7376E0}" type="pres">
      <dgm:prSet presAssocID="{3D31C8C9-6B00-42EC-838A-83B596082D49}" presName="textBox4a" presStyleLbl="revTx" presStyleIdx="0" presStyleCnt="4" custScaleX="187017" custLinFactNeighborX="50508" custLinFactNeighborY="4685">
        <dgm:presLayoutVars>
          <dgm:bulletEnabled val="1"/>
        </dgm:presLayoutVars>
      </dgm:prSet>
      <dgm:spPr/>
      <dgm:t>
        <a:bodyPr/>
        <a:lstStyle/>
        <a:p>
          <a:endParaRPr lang="en-US"/>
        </a:p>
      </dgm:t>
    </dgm:pt>
    <dgm:pt modelId="{260C3271-3DFE-48FD-88E1-6EE13910B1A0}" type="pres">
      <dgm:prSet presAssocID="{B09FB6FF-BEB7-4A49-A4FA-313F319F669D}" presName="bullet4b" presStyleLbl="node1" presStyleIdx="1" presStyleCnt="4"/>
      <dgm:spPr/>
    </dgm:pt>
    <dgm:pt modelId="{0CC87413-3DF6-4FFD-9A77-B09C4BFC8855}" type="pres">
      <dgm:prSet presAssocID="{B09FB6FF-BEB7-4A49-A4FA-313F319F669D}" presName="textBox4b" presStyleLbl="revTx" presStyleIdx="1" presStyleCnt="4" custScaleX="143466" custScaleY="61019" custLinFactNeighborX="23598" custLinFactNeighborY="-10952">
        <dgm:presLayoutVars>
          <dgm:bulletEnabled val="1"/>
        </dgm:presLayoutVars>
      </dgm:prSet>
      <dgm:spPr/>
      <dgm:t>
        <a:bodyPr/>
        <a:lstStyle/>
        <a:p>
          <a:endParaRPr lang="en-US"/>
        </a:p>
      </dgm:t>
    </dgm:pt>
    <dgm:pt modelId="{DC0EB1FC-8189-4CAE-9547-D2BB3C79DB11}" type="pres">
      <dgm:prSet presAssocID="{A229E2C0-44AF-4836-AB1E-680496DB4F71}" presName="bullet4c" presStyleLbl="node1" presStyleIdx="2" presStyleCnt="4"/>
      <dgm:spPr/>
    </dgm:pt>
    <dgm:pt modelId="{74C73D31-1F4E-4D3F-9FB5-C5A2953A5B1F}" type="pres">
      <dgm:prSet presAssocID="{A229E2C0-44AF-4836-AB1E-680496DB4F71}" presName="textBox4c" presStyleLbl="revTx" presStyleIdx="2" presStyleCnt="4" custScaleX="137885" custScaleY="28551" custLinFactNeighborX="25453" custLinFactNeighborY="-32259">
        <dgm:presLayoutVars>
          <dgm:bulletEnabled val="1"/>
        </dgm:presLayoutVars>
      </dgm:prSet>
      <dgm:spPr/>
      <dgm:t>
        <a:bodyPr/>
        <a:lstStyle/>
        <a:p>
          <a:endParaRPr lang="en-US"/>
        </a:p>
      </dgm:t>
    </dgm:pt>
    <dgm:pt modelId="{6F40ACFF-A51E-4176-9486-C142BAF8D782}" type="pres">
      <dgm:prSet presAssocID="{2D5AA392-1A83-4B3D-9221-7F5907B2AA41}" presName="bullet4d" presStyleLbl="node1" presStyleIdx="3" presStyleCnt="4" custLinFactNeighborX="-51122" custLinFactNeighborY="4563"/>
      <dgm:spPr/>
    </dgm:pt>
    <dgm:pt modelId="{1FA95613-3998-4231-88F3-EEF00FBF5B59}" type="pres">
      <dgm:prSet presAssocID="{2D5AA392-1A83-4B3D-9221-7F5907B2AA41}" presName="textBox4d" presStyleLbl="revTx" presStyleIdx="3" presStyleCnt="4" custScaleX="128276" custScaleY="29618" custLinFactNeighborX="3982" custLinFactNeighborY="-32455">
        <dgm:presLayoutVars>
          <dgm:bulletEnabled val="1"/>
        </dgm:presLayoutVars>
      </dgm:prSet>
      <dgm:spPr/>
      <dgm:t>
        <a:bodyPr/>
        <a:lstStyle/>
        <a:p>
          <a:endParaRPr lang="en-US"/>
        </a:p>
      </dgm:t>
    </dgm:pt>
  </dgm:ptLst>
  <dgm:cxnLst>
    <dgm:cxn modelId="{7EC9CC66-5940-4B15-B69D-6D8D903AF870}" type="presOf" srcId="{3D31C8C9-6B00-42EC-838A-83B596082D49}" destId="{F6A5DC6C-B831-4AF2-8960-17B09B7376E0}" srcOrd="0" destOrd="0" presId="urn:microsoft.com/office/officeart/2005/8/layout/arrow2"/>
    <dgm:cxn modelId="{E3457B78-8876-44B2-AC19-E85D596B1B83}" srcId="{3E9AAFCB-E1EE-456B-8D58-49F31ED86C9D}" destId="{B09FB6FF-BEB7-4A49-A4FA-313F319F669D}" srcOrd="1" destOrd="0" parTransId="{AFBA7291-D518-4E54-8B23-B8DA09E8FEA6}" sibTransId="{EC547680-83B0-473D-9858-B23A9087EAF6}"/>
    <dgm:cxn modelId="{40E12CE5-5681-48D7-8DB1-1157A42E02C3}" type="presOf" srcId="{B09FB6FF-BEB7-4A49-A4FA-313F319F669D}" destId="{0CC87413-3DF6-4FFD-9A77-B09C4BFC8855}" srcOrd="0" destOrd="0" presId="urn:microsoft.com/office/officeart/2005/8/layout/arrow2"/>
    <dgm:cxn modelId="{2920E346-7C34-4D88-8EA2-2F96C93A7A07}" srcId="{3E9AAFCB-E1EE-456B-8D58-49F31ED86C9D}" destId="{2D5AA392-1A83-4B3D-9221-7F5907B2AA41}" srcOrd="3" destOrd="0" parTransId="{309827CF-CF3B-4CD6-A77A-F9C0E264C441}" sibTransId="{287B79D2-0A56-4D9E-94AD-7693B82BCB15}"/>
    <dgm:cxn modelId="{73C00CC3-5433-4018-841E-25C11D97CB63}" type="presOf" srcId="{A229E2C0-44AF-4836-AB1E-680496DB4F71}" destId="{74C73D31-1F4E-4D3F-9FB5-C5A2953A5B1F}" srcOrd="0" destOrd="0" presId="urn:microsoft.com/office/officeart/2005/8/layout/arrow2"/>
    <dgm:cxn modelId="{F17E437B-BE7A-4C2C-A74E-CD7A0899EC18}" srcId="{3E9AAFCB-E1EE-456B-8D58-49F31ED86C9D}" destId="{3D31C8C9-6B00-42EC-838A-83B596082D49}" srcOrd="0" destOrd="0" parTransId="{8765E34C-9FDD-4C03-AA7B-8426E76D61E6}" sibTransId="{C6270C39-EAD2-4E5A-B028-1D75FB0B3C10}"/>
    <dgm:cxn modelId="{AB00C1ED-4833-429B-AADE-ACECBBEDBB8F}" type="presOf" srcId="{2D5AA392-1A83-4B3D-9221-7F5907B2AA41}" destId="{1FA95613-3998-4231-88F3-EEF00FBF5B59}" srcOrd="0" destOrd="0" presId="urn:microsoft.com/office/officeart/2005/8/layout/arrow2"/>
    <dgm:cxn modelId="{CE8EEACD-5140-48B6-97A8-5A5111E52AFF}" type="presOf" srcId="{3E9AAFCB-E1EE-456B-8D58-49F31ED86C9D}" destId="{98F7E43B-4C67-44A9-B4C4-B63A2CA6E13F}" srcOrd="0" destOrd="0" presId="urn:microsoft.com/office/officeart/2005/8/layout/arrow2"/>
    <dgm:cxn modelId="{5BAFF54F-A6B3-4FC5-BB0B-1D1048AB2D76}" srcId="{3E9AAFCB-E1EE-456B-8D58-49F31ED86C9D}" destId="{A229E2C0-44AF-4836-AB1E-680496DB4F71}" srcOrd="2" destOrd="0" parTransId="{D974DECF-11C9-49A0-B67E-9CB77C969E62}" sibTransId="{773A271C-FCB2-4D5B-B777-0AE9361609AA}"/>
    <dgm:cxn modelId="{FFC771D2-F2F4-4D91-A4D8-D8047FFE62ED}" type="presParOf" srcId="{98F7E43B-4C67-44A9-B4C4-B63A2CA6E13F}" destId="{A1E6AA36-91E3-4EF5-BE45-F3A177D2194C}" srcOrd="0" destOrd="0" presId="urn:microsoft.com/office/officeart/2005/8/layout/arrow2"/>
    <dgm:cxn modelId="{DAE4D709-49D2-4D97-8D10-4D63EC1C571A}" type="presParOf" srcId="{98F7E43B-4C67-44A9-B4C4-B63A2CA6E13F}" destId="{F114851D-3E6C-424B-946D-68E1062FF43E}" srcOrd="1" destOrd="0" presId="urn:microsoft.com/office/officeart/2005/8/layout/arrow2"/>
    <dgm:cxn modelId="{C049E1BB-0DEA-4A5B-BF7A-43FAD0D638B3}" type="presParOf" srcId="{F114851D-3E6C-424B-946D-68E1062FF43E}" destId="{CEB53C31-3885-4C2A-818A-846C0DC6B04B}" srcOrd="0" destOrd="0" presId="urn:microsoft.com/office/officeart/2005/8/layout/arrow2"/>
    <dgm:cxn modelId="{3FE7629C-C865-4D9C-A4FD-651BDFD5826D}" type="presParOf" srcId="{F114851D-3E6C-424B-946D-68E1062FF43E}" destId="{F6A5DC6C-B831-4AF2-8960-17B09B7376E0}" srcOrd="1" destOrd="0" presId="urn:microsoft.com/office/officeart/2005/8/layout/arrow2"/>
    <dgm:cxn modelId="{4EFC6950-8A7A-4365-95F6-3C877D5A8E77}" type="presParOf" srcId="{F114851D-3E6C-424B-946D-68E1062FF43E}" destId="{260C3271-3DFE-48FD-88E1-6EE13910B1A0}" srcOrd="2" destOrd="0" presId="urn:microsoft.com/office/officeart/2005/8/layout/arrow2"/>
    <dgm:cxn modelId="{2948E219-8C25-4324-AF21-D30566284119}" type="presParOf" srcId="{F114851D-3E6C-424B-946D-68E1062FF43E}" destId="{0CC87413-3DF6-4FFD-9A77-B09C4BFC8855}" srcOrd="3" destOrd="0" presId="urn:microsoft.com/office/officeart/2005/8/layout/arrow2"/>
    <dgm:cxn modelId="{A17D989A-22A8-43EA-976A-AC3BCD190445}" type="presParOf" srcId="{F114851D-3E6C-424B-946D-68E1062FF43E}" destId="{DC0EB1FC-8189-4CAE-9547-D2BB3C79DB11}" srcOrd="4" destOrd="0" presId="urn:microsoft.com/office/officeart/2005/8/layout/arrow2"/>
    <dgm:cxn modelId="{EB9D7E33-CF10-4792-BA62-8A4EEF52A93D}" type="presParOf" srcId="{F114851D-3E6C-424B-946D-68E1062FF43E}" destId="{74C73D31-1F4E-4D3F-9FB5-C5A2953A5B1F}" srcOrd="5" destOrd="0" presId="urn:microsoft.com/office/officeart/2005/8/layout/arrow2"/>
    <dgm:cxn modelId="{D694DD4C-8351-4849-A00A-976EA5D76655}" type="presParOf" srcId="{F114851D-3E6C-424B-946D-68E1062FF43E}" destId="{6F40ACFF-A51E-4176-9486-C142BAF8D782}" srcOrd="6" destOrd="0" presId="urn:microsoft.com/office/officeart/2005/8/layout/arrow2"/>
    <dgm:cxn modelId="{6F8DA54B-19CB-4BEC-893E-65CE00EC2334}" type="presParOf" srcId="{F114851D-3E6C-424B-946D-68E1062FF43E}" destId="{1FA95613-3998-4231-88F3-EEF00FBF5B59}"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6AA36-91E3-4EF5-BE45-F3A177D2194C}">
      <dsp:nvSpPr>
        <dsp:cNvPr id="0" name=""/>
        <dsp:cNvSpPr/>
      </dsp:nvSpPr>
      <dsp:spPr>
        <a:xfrm>
          <a:off x="0" y="50006"/>
          <a:ext cx="7175500" cy="4484687"/>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53C31-3885-4C2A-818A-846C0DC6B04B}">
      <dsp:nvSpPr>
        <dsp:cNvPr id="0" name=""/>
        <dsp:cNvSpPr/>
      </dsp:nvSpPr>
      <dsp:spPr>
        <a:xfrm>
          <a:off x="706786" y="3384819"/>
          <a:ext cx="165036" cy="1650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A5DC6C-B831-4AF2-8960-17B09B7376E0}">
      <dsp:nvSpPr>
        <dsp:cNvPr id="0" name=""/>
        <dsp:cNvSpPr/>
      </dsp:nvSpPr>
      <dsp:spPr>
        <a:xfrm>
          <a:off x="875189" y="3517343"/>
          <a:ext cx="2294718" cy="106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49" tIns="0" rIns="0" bIns="0" numCol="1" spcCol="1270" anchor="t" anchorCtr="0">
          <a:noAutofit/>
        </a:bodyPr>
        <a:lstStyle/>
        <a:p>
          <a:pPr lvl="0" algn="l" defTabSz="711200">
            <a:lnSpc>
              <a:spcPct val="90000"/>
            </a:lnSpc>
            <a:spcBef>
              <a:spcPct val="0"/>
            </a:spcBef>
            <a:spcAft>
              <a:spcPct val="35000"/>
            </a:spcAft>
          </a:pPr>
          <a:r>
            <a:rPr lang="en-US" sz="1600" b="1" kern="1200" dirty="0" smtClean="0">
              <a:solidFill>
                <a:srgbClr val="000000"/>
              </a:solidFill>
            </a:rPr>
            <a:t>2007</a:t>
          </a:r>
          <a:r>
            <a:rPr lang="en-US" sz="1600" kern="1200" dirty="0" smtClean="0">
              <a:solidFill>
                <a:srgbClr val="000000"/>
              </a:solidFill>
            </a:rPr>
            <a:t>: Universal Declaration on the Rights of Indigenous Peoples</a:t>
          </a:r>
          <a:endParaRPr lang="en-US" sz="1600" kern="1200" dirty="0">
            <a:solidFill>
              <a:srgbClr val="000000"/>
            </a:solidFill>
          </a:endParaRPr>
        </a:p>
      </dsp:txBody>
      <dsp:txXfrm>
        <a:off x="875189" y="3517343"/>
        <a:ext cx="2294718" cy="1067355"/>
      </dsp:txXfrm>
    </dsp:sp>
    <dsp:sp modelId="{260C3271-3DFE-48FD-88E1-6EE13910B1A0}">
      <dsp:nvSpPr>
        <dsp:cNvPr id="0" name=""/>
        <dsp:cNvSpPr/>
      </dsp:nvSpPr>
      <dsp:spPr>
        <a:xfrm>
          <a:off x="1872805" y="2341681"/>
          <a:ext cx="287020" cy="2870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C87413-3DF6-4FFD-9A77-B09C4BFC8855}">
      <dsp:nvSpPr>
        <dsp:cNvPr id="0" name=""/>
        <dsp:cNvSpPr/>
      </dsp:nvSpPr>
      <dsp:spPr>
        <a:xfrm>
          <a:off x="2044418" y="2660188"/>
          <a:ext cx="2161824" cy="125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086" tIns="0" rIns="0" bIns="0" numCol="1" spcCol="1270" anchor="t" anchorCtr="0">
          <a:noAutofit/>
        </a:bodyPr>
        <a:lstStyle/>
        <a:p>
          <a:pPr lvl="0" algn="l" defTabSz="711200">
            <a:lnSpc>
              <a:spcPct val="90000"/>
            </a:lnSpc>
            <a:spcBef>
              <a:spcPct val="0"/>
            </a:spcBef>
            <a:spcAft>
              <a:spcPct val="35000"/>
            </a:spcAft>
          </a:pPr>
          <a:r>
            <a:rPr lang="en-US" sz="1600" b="1" kern="1200" dirty="0" smtClean="0">
              <a:solidFill>
                <a:srgbClr val="000000"/>
              </a:solidFill>
            </a:rPr>
            <a:t>2008</a:t>
          </a:r>
          <a:r>
            <a:rPr lang="en-US" sz="1600" kern="1200" dirty="0" smtClean="0">
              <a:solidFill>
                <a:srgbClr val="000000"/>
              </a:solidFill>
            </a:rPr>
            <a:t>: ICMM Position Statement: Consultation and Engagement</a:t>
          </a:r>
          <a:endParaRPr lang="en-US" sz="1600" kern="1200" dirty="0">
            <a:solidFill>
              <a:srgbClr val="000000"/>
            </a:solidFill>
          </a:endParaRPr>
        </a:p>
      </dsp:txBody>
      <dsp:txXfrm>
        <a:off x="2044418" y="2660188"/>
        <a:ext cx="2161824" cy="1250585"/>
      </dsp:txXfrm>
    </dsp:sp>
    <dsp:sp modelId="{DC0EB1FC-8189-4CAE-9547-D2BB3C79DB11}">
      <dsp:nvSpPr>
        <dsp:cNvPr id="0" name=""/>
        <dsp:cNvSpPr/>
      </dsp:nvSpPr>
      <dsp:spPr>
        <a:xfrm>
          <a:off x="3361721" y="1573006"/>
          <a:ext cx="380301" cy="3803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C73D31-1F4E-4D3F-9FB5-C5A2953A5B1F}">
      <dsp:nvSpPr>
        <dsp:cNvPr id="0" name=""/>
        <dsp:cNvSpPr/>
      </dsp:nvSpPr>
      <dsp:spPr>
        <a:xfrm>
          <a:off x="3649976" y="1859204"/>
          <a:ext cx="2077727" cy="791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514" tIns="0" rIns="0" bIns="0" numCol="1" spcCol="1270" anchor="t" anchorCtr="0">
          <a:noAutofit/>
        </a:bodyPr>
        <a:lstStyle/>
        <a:p>
          <a:pPr lvl="0" algn="l" defTabSz="711200">
            <a:lnSpc>
              <a:spcPct val="90000"/>
            </a:lnSpc>
            <a:spcBef>
              <a:spcPct val="0"/>
            </a:spcBef>
            <a:spcAft>
              <a:spcPct val="35000"/>
            </a:spcAft>
          </a:pPr>
          <a:r>
            <a:rPr lang="en-US" sz="1600" b="1" kern="1200" dirty="0" smtClean="0">
              <a:solidFill>
                <a:srgbClr val="000000"/>
              </a:solidFill>
            </a:rPr>
            <a:t>2012</a:t>
          </a:r>
          <a:r>
            <a:rPr lang="en-US" sz="1600" kern="1200" dirty="0" smtClean="0">
              <a:solidFill>
                <a:srgbClr val="000000"/>
              </a:solidFill>
            </a:rPr>
            <a:t>: IFC Performance Standard updates include FPIC</a:t>
          </a:r>
          <a:endParaRPr lang="en-US" sz="1600" kern="1200" dirty="0">
            <a:solidFill>
              <a:srgbClr val="000000"/>
            </a:solidFill>
          </a:endParaRPr>
        </a:p>
      </dsp:txBody>
      <dsp:txXfrm>
        <a:off x="3649976" y="1859204"/>
        <a:ext cx="2077727" cy="791301"/>
      </dsp:txXfrm>
    </dsp:sp>
    <dsp:sp modelId="{6F40ACFF-A51E-4176-9486-C142BAF8D782}">
      <dsp:nvSpPr>
        <dsp:cNvPr id="0" name=""/>
        <dsp:cNvSpPr/>
      </dsp:nvSpPr>
      <dsp:spPr>
        <a:xfrm>
          <a:off x="4722938" y="1087689"/>
          <a:ext cx="509460" cy="5094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95613-3998-4231-88F3-EEF00FBF5B59}">
      <dsp:nvSpPr>
        <dsp:cNvPr id="0" name=""/>
        <dsp:cNvSpPr/>
      </dsp:nvSpPr>
      <dsp:spPr>
        <a:xfrm>
          <a:off x="5085078" y="1407149"/>
          <a:ext cx="1932933" cy="952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953" tIns="0" rIns="0" bIns="0" numCol="1" spcCol="1270" anchor="t" anchorCtr="0">
          <a:noAutofit/>
        </a:bodyPr>
        <a:lstStyle/>
        <a:p>
          <a:pPr lvl="0" algn="l" defTabSz="711200">
            <a:lnSpc>
              <a:spcPct val="90000"/>
            </a:lnSpc>
            <a:spcBef>
              <a:spcPct val="0"/>
            </a:spcBef>
            <a:spcAft>
              <a:spcPct val="35000"/>
            </a:spcAft>
          </a:pPr>
          <a:r>
            <a:rPr lang="en-US" sz="1600" b="1" kern="1200" dirty="0" smtClean="0">
              <a:solidFill>
                <a:srgbClr val="000000"/>
              </a:solidFill>
            </a:rPr>
            <a:t>2013</a:t>
          </a:r>
          <a:r>
            <a:rPr lang="en-US" sz="1600" kern="1200" dirty="0" smtClean="0">
              <a:solidFill>
                <a:srgbClr val="000000"/>
              </a:solidFill>
            </a:rPr>
            <a:t>: ICMM Position Statement: FPIC provision</a:t>
          </a:r>
          <a:endParaRPr lang="en-US" sz="1600" kern="1200" dirty="0">
            <a:solidFill>
              <a:srgbClr val="000000"/>
            </a:solidFill>
          </a:endParaRPr>
        </a:p>
      </dsp:txBody>
      <dsp:txXfrm>
        <a:off x="5085078" y="1407149"/>
        <a:ext cx="1932933" cy="95237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8" tIns="46589" rIns="93178"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8" tIns="46589" rIns="93178" bIns="46589" rtlCol="0"/>
          <a:lstStyle>
            <a:lvl1pPr algn="r">
              <a:defRPr sz="1200"/>
            </a:lvl1pPr>
          </a:lstStyle>
          <a:p>
            <a:fld id="{9D11249B-E306-7D41-ABF3-8A7CA2135965}" type="datetimeFigureOut">
              <a:rPr lang="en-US" smtClean="0"/>
              <a:t>2/23/2018</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3178" tIns="46589" rIns="93178" bIns="46589" rtlCol="0" anchor="b"/>
          <a:lstStyle>
            <a:lvl1pPr algn="l">
              <a:defRPr sz="1200"/>
            </a:lvl1pPr>
          </a:lstStyle>
          <a:p>
            <a:r>
              <a:rPr lang="en-US" smtClean="0"/>
              <a:t>Month 2015</a:t>
            </a:r>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8" tIns="46589" rIns="93178" bIns="46589" rtlCol="0" anchor="b"/>
          <a:lstStyle>
            <a:lvl1pPr algn="r">
              <a:defRPr sz="1200"/>
            </a:lvl1pPr>
          </a:lstStyle>
          <a:p>
            <a:fld id="{B363088E-5C10-024E-90DB-136EF27CB0EA}" type="slidenum">
              <a:rPr lang="en-US" smtClean="0"/>
              <a:t>‹#›</a:t>
            </a:fld>
            <a:endParaRPr lang="en-US"/>
          </a:p>
        </p:txBody>
      </p:sp>
    </p:spTree>
    <p:extLst>
      <p:ext uri="{BB962C8B-B14F-4D97-AF65-F5344CB8AC3E}">
        <p14:creationId xmlns:p14="http://schemas.microsoft.com/office/powerpoint/2010/main" val="239322286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8" tIns="46589" rIns="93178"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8" tIns="46589" rIns="93178" bIns="46589" rtlCol="0"/>
          <a:lstStyle>
            <a:lvl1pPr algn="r">
              <a:defRPr sz="1200"/>
            </a:lvl1pPr>
          </a:lstStyle>
          <a:p>
            <a:fld id="{8F1BE4C2-15BF-B04C-AA1F-FD6F21BD7637}" type="datetimeFigureOut">
              <a:rPr lang="en-US" smtClean="0"/>
              <a:t>2/23/2018</a:t>
            </a:fld>
            <a:endParaRPr lang="en-US"/>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3178" tIns="46589" rIns="93178" bIns="46589"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8" tIns="46589" rIns="93178"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4820"/>
          </a:xfrm>
          <a:prstGeom prst="rect">
            <a:avLst/>
          </a:prstGeom>
        </p:spPr>
        <p:txBody>
          <a:bodyPr vert="horz" lIns="93178" tIns="46589" rIns="93178" bIns="46589" rtlCol="0" anchor="b"/>
          <a:lstStyle>
            <a:lvl1pPr algn="l">
              <a:defRPr sz="1200"/>
            </a:lvl1pPr>
          </a:lstStyle>
          <a:p>
            <a:r>
              <a:rPr lang="en-US" smtClean="0"/>
              <a:t>Month 2015</a:t>
            </a:r>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8" tIns="46589" rIns="93178" bIns="46589" rtlCol="0" anchor="b"/>
          <a:lstStyle>
            <a:lvl1pPr algn="r">
              <a:defRPr sz="1200"/>
            </a:lvl1pPr>
          </a:lstStyle>
          <a:p>
            <a:fld id="{F78EEAD8-2E99-184D-9115-7A227C50692F}" type="slidenum">
              <a:rPr lang="en-US" smtClean="0"/>
              <a:t>‹#›</a:t>
            </a:fld>
            <a:endParaRPr lang="en-US"/>
          </a:p>
        </p:txBody>
      </p:sp>
    </p:spTree>
    <p:extLst>
      <p:ext uri="{BB962C8B-B14F-4D97-AF65-F5344CB8AC3E}">
        <p14:creationId xmlns:p14="http://schemas.microsoft.com/office/powerpoint/2010/main" val="3235168595"/>
      </p:ext>
    </p:extLst>
  </p:cSld>
  <p:clrMap bg1="lt1" tx1="dk1" bg2="lt2" tx2="dk2" accent1="accent1" accent2="accent2" accent3="accent3" accent4="accent4" accent5="accent5" accent6="accent6" hlink="hlink" folHlink="folHlink"/>
  <p:hf sldNum="0"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44697D"/>
                </a:solidFill>
                <a:cs typeface="Arial" pitchFamily="34" charset="0"/>
              </a:rPr>
              <a:t>Nick Cotts, Vice President, External Relations &amp; Social Responsibility</a:t>
            </a:r>
            <a:endParaRPr lang="en-US" sz="1200" dirty="0" smtClean="0">
              <a:solidFill>
                <a:srgbClr val="44697D"/>
              </a:solidFill>
            </a:endParaRPr>
          </a:p>
          <a:p>
            <a:endParaRPr lang="en-US" dirty="0"/>
          </a:p>
        </p:txBody>
      </p:sp>
      <p:sp>
        <p:nvSpPr>
          <p:cNvPr id="5" name="Date Placeholder 4"/>
          <p:cNvSpPr>
            <a:spLocks noGrp="1"/>
          </p:cNvSpPr>
          <p:nvPr>
            <p:ph type="dt" idx="11"/>
          </p:nvPr>
        </p:nvSpPr>
        <p:spPr/>
        <p:txBody>
          <a:bodyPr/>
          <a:lstStyle/>
          <a:p>
            <a:fld id="{DDBB0580-1A0B-448A-B6A5-D3AD60A8DE82}" type="datetime8">
              <a:rPr lang="en-US" smtClean="0">
                <a:solidFill>
                  <a:prstClr val="black"/>
                </a:solidFill>
              </a:rPr>
              <a:pPr/>
              <a:t>2/23/2018 8:35 AM</a:t>
            </a:fld>
            <a:endParaRPr lang="en-US" dirty="0">
              <a:solidFill>
                <a:prstClr val="black"/>
              </a:solidFill>
            </a:endParaRPr>
          </a:p>
        </p:txBody>
      </p:sp>
    </p:spTree>
    <p:extLst>
      <p:ext uri="{BB962C8B-B14F-4D97-AF65-F5344CB8AC3E}">
        <p14:creationId xmlns:p14="http://schemas.microsoft.com/office/powerpoint/2010/main" val="865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endParaRPr lang="en-US" altLang="en-US" smtClean="0"/>
          </a:p>
        </p:txBody>
      </p:sp>
      <p:sp>
        <p:nvSpPr>
          <p:cNvPr id="31748" name="Slide Number Placeholder 3"/>
          <p:cNvSpPr>
            <a:spLocks noGrp="1"/>
          </p:cNvSpPr>
          <p:nvPr>
            <p:ph type="sldNum" sz="quarter" idx="5"/>
          </p:nvPr>
        </p:nvSpPr>
        <p:spPr>
          <a:noFill/>
        </p:spPr>
        <p:txBody>
          <a:bodyPr/>
          <a:lstStyle>
            <a:lvl1pPr>
              <a:defRPr sz="2400">
                <a:solidFill>
                  <a:schemeClr val="tx1"/>
                </a:solidFill>
                <a:latin typeface="Arial" charset="0"/>
                <a:ea typeface="MS PGothic" pitchFamily="34" charset="-128"/>
              </a:defRPr>
            </a:lvl1pPr>
            <a:lvl2pPr marL="757066" indent="-291179">
              <a:defRPr sz="2400">
                <a:solidFill>
                  <a:schemeClr val="tx1"/>
                </a:solidFill>
                <a:latin typeface="Arial" charset="0"/>
                <a:ea typeface="MS PGothic" pitchFamily="34" charset="-128"/>
              </a:defRPr>
            </a:lvl2pPr>
            <a:lvl3pPr marL="1164717" indent="-232943">
              <a:defRPr sz="2400">
                <a:solidFill>
                  <a:schemeClr val="tx1"/>
                </a:solidFill>
                <a:latin typeface="Arial" charset="0"/>
                <a:ea typeface="MS PGothic" pitchFamily="34" charset="-128"/>
              </a:defRPr>
            </a:lvl3pPr>
            <a:lvl4pPr marL="1630604" indent="-232943">
              <a:defRPr sz="2400">
                <a:solidFill>
                  <a:schemeClr val="tx1"/>
                </a:solidFill>
                <a:latin typeface="Arial" charset="0"/>
                <a:ea typeface="MS PGothic" pitchFamily="34" charset="-128"/>
              </a:defRPr>
            </a:lvl4pPr>
            <a:lvl5pPr marL="2096491" indent="-232943">
              <a:defRPr sz="2400">
                <a:solidFill>
                  <a:schemeClr val="tx1"/>
                </a:solidFill>
                <a:latin typeface="Arial" charset="0"/>
                <a:ea typeface="MS PGothic" pitchFamily="34" charset="-128"/>
              </a:defRPr>
            </a:lvl5pPr>
            <a:lvl6pPr marL="2562377" indent="-232943" eaLnBrk="0" fontAlgn="base" hangingPunct="0">
              <a:spcBef>
                <a:spcPct val="0"/>
              </a:spcBef>
              <a:spcAft>
                <a:spcPct val="0"/>
              </a:spcAft>
              <a:defRPr sz="2400">
                <a:solidFill>
                  <a:schemeClr val="tx1"/>
                </a:solidFill>
                <a:latin typeface="Arial" charset="0"/>
                <a:ea typeface="MS PGothic" pitchFamily="34" charset="-128"/>
              </a:defRPr>
            </a:lvl6pPr>
            <a:lvl7pPr marL="3028264" indent="-232943" eaLnBrk="0" fontAlgn="base" hangingPunct="0">
              <a:spcBef>
                <a:spcPct val="0"/>
              </a:spcBef>
              <a:spcAft>
                <a:spcPct val="0"/>
              </a:spcAft>
              <a:defRPr sz="2400">
                <a:solidFill>
                  <a:schemeClr val="tx1"/>
                </a:solidFill>
                <a:latin typeface="Arial" charset="0"/>
                <a:ea typeface="MS PGothic" pitchFamily="34" charset="-128"/>
              </a:defRPr>
            </a:lvl7pPr>
            <a:lvl8pPr marL="3494151" indent="-232943" eaLnBrk="0" fontAlgn="base" hangingPunct="0">
              <a:spcBef>
                <a:spcPct val="0"/>
              </a:spcBef>
              <a:spcAft>
                <a:spcPct val="0"/>
              </a:spcAft>
              <a:defRPr sz="2400">
                <a:solidFill>
                  <a:schemeClr val="tx1"/>
                </a:solidFill>
                <a:latin typeface="Arial" charset="0"/>
                <a:ea typeface="MS PGothic" pitchFamily="34" charset="-128"/>
              </a:defRPr>
            </a:lvl8pPr>
            <a:lvl9pPr marL="3960038" indent="-232943" eaLnBrk="0" fontAlgn="base" hangingPunct="0">
              <a:spcBef>
                <a:spcPct val="0"/>
              </a:spcBef>
              <a:spcAft>
                <a:spcPct val="0"/>
              </a:spcAft>
              <a:defRPr sz="2400">
                <a:solidFill>
                  <a:schemeClr val="tx1"/>
                </a:solidFill>
                <a:latin typeface="Arial" charset="0"/>
                <a:ea typeface="MS PGothic" pitchFamily="34" charset="-128"/>
              </a:defRPr>
            </a:lvl9pPr>
          </a:lstStyle>
          <a:p>
            <a:fld id="{D2344658-DD57-4285-BDA1-C04BB33A1066}" type="slidenum">
              <a:rPr lang="en-US" altLang="en-US" sz="1200"/>
              <a:pPr/>
              <a:t>11</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endParaRPr lang="en-US" altLang="en-US" dirty="0" smtClean="0"/>
          </a:p>
        </p:txBody>
      </p:sp>
      <p:sp>
        <p:nvSpPr>
          <p:cNvPr id="31748" name="Slide Number Placeholder 3"/>
          <p:cNvSpPr>
            <a:spLocks noGrp="1"/>
          </p:cNvSpPr>
          <p:nvPr>
            <p:ph type="sldNum" sz="quarter" idx="5"/>
          </p:nvPr>
        </p:nvSpPr>
        <p:spPr>
          <a:noFill/>
        </p:spPr>
        <p:txBody>
          <a:bodyPr/>
          <a:lstStyle>
            <a:lvl1pPr>
              <a:defRPr sz="2400">
                <a:solidFill>
                  <a:schemeClr val="tx1"/>
                </a:solidFill>
                <a:latin typeface="Arial" charset="0"/>
                <a:ea typeface="MS PGothic" pitchFamily="34" charset="-128"/>
              </a:defRPr>
            </a:lvl1pPr>
            <a:lvl2pPr marL="757066" indent="-291179">
              <a:defRPr sz="2400">
                <a:solidFill>
                  <a:schemeClr val="tx1"/>
                </a:solidFill>
                <a:latin typeface="Arial" charset="0"/>
                <a:ea typeface="MS PGothic" pitchFamily="34" charset="-128"/>
              </a:defRPr>
            </a:lvl2pPr>
            <a:lvl3pPr marL="1164717" indent="-232943">
              <a:defRPr sz="2400">
                <a:solidFill>
                  <a:schemeClr val="tx1"/>
                </a:solidFill>
                <a:latin typeface="Arial" charset="0"/>
                <a:ea typeface="MS PGothic" pitchFamily="34" charset="-128"/>
              </a:defRPr>
            </a:lvl3pPr>
            <a:lvl4pPr marL="1630604" indent="-232943">
              <a:defRPr sz="2400">
                <a:solidFill>
                  <a:schemeClr val="tx1"/>
                </a:solidFill>
                <a:latin typeface="Arial" charset="0"/>
                <a:ea typeface="MS PGothic" pitchFamily="34" charset="-128"/>
              </a:defRPr>
            </a:lvl4pPr>
            <a:lvl5pPr marL="2096491" indent="-232943">
              <a:defRPr sz="2400">
                <a:solidFill>
                  <a:schemeClr val="tx1"/>
                </a:solidFill>
                <a:latin typeface="Arial" charset="0"/>
                <a:ea typeface="MS PGothic" pitchFamily="34" charset="-128"/>
              </a:defRPr>
            </a:lvl5pPr>
            <a:lvl6pPr marL="2562377" indent="-232943" eaLnBrk="0" fontAlgn="base" hangingPunct="0">
              <a:spcBef>
                <a:spcPct val="0"/>
              </a:spcBef>
              <a:spcAft>
                <a:spcPct val="0"/>
              </a:spcAft>
              <a:defRPr sz="2400">
                <a:solidFill>
                  <a:schemeClr val="tx1"/>
                </a:solidFill>
                <a:latin typeface="Arial" charset="0"/>
                <a:ea typeface="MS PGothic" pitchFamily="34" charset="-128"/>
              </a:defRPr>
            </a:lvl6pPr>
            <a:lvl7pPr marL="3028264" indent="-232943" eaLnBrk="0" fontAlgn="base" hangingPunct="0">
              <a:spcBef>
                <a:spcPct val="0"/>
              </a:spcBef>
              <a:spcAft>
                <a:spcPct val="0"/>
              </a:spcAft>
              <a:defRPr sz="2400">
                <a:solidFill>
                  <a:schemeClr val="tx1"/>
                </a:solidFill>
                <a:latin typeface="Arial" charset="0"/>
                <a:ea typeface="MS PGothic" pitchFamily="34" charset="-128"/>
              </a:defRPr>
            </a:lvl7pPr>
            <a:lvl8pPr marL="3494151" indent="-232943" eaLnBrk="0" fontAlgn="base" hangingPunct="0">
              <a:spcBef>
                <a:spcPct val="0"/>
              </a:spcBef>
              <a:spcAft>
                <a:spcPct val="0"/>
              </a:spcAft>
              <a:defRPr sz="2400">
                <a:solidFill>
                  <a:schemeClr val="tx1"/>
                </a:solidFill>
                <a:latin typeface="Arial" charset="0"/>
                <a:ea typeface="MS PGothic" pitchFamily="34" charset="-128"/>
              </a:defRPr>
            </a:lvl8pPr>
            <a:lvl9pPr marL="3960038" indent="-232943" eaLnBrk="0" fontAlgn="base" hangingPunct="0">
              <a:spcBef>
                <a:spcPct val="0"/>
              </a:spcBef>
              <a:spcAft>
                <a:spcPct val="0"/>
              </a:spcAft>
              <a:defRPr sz="2400">
                <a:solidFill>
                  <a:schemeClr val="tx1"/>
                </a:solidFill>
                <a:latin typeface="Arial" charset="0"/>
                <a:ea typeface="MS PGothic" pitchFamily="34" charset="-128"/>
              </a:defRPr>
            </a:lvl9pPr>
          </a:lstStyle>
          <a:p>
            <a:fld id="{D2344658-DD57-4285-BDA1-C04BB33A1066}" type="slidenum">
              <a:rPr lang="en-US" altLang="en-US" sz="1200"/>
              <a:pPr/>
              <a:t>12</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304852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3048527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3048527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3048527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149275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685800"/>
            <a:ext cx="4643437" cy="3484563"/>
          </a:xfrm>
        </p:spPr>
      </p:sp>
      <p:sp>
        <p:nvSpPr>
          <p:cNvPr id="5" name="Notes Placeholder 4"/>
          <p:cNvSpPr>
            <a:spLocks noGrp="1"/>
          </p:cNvSpPr>
          <p:nvPr>
            <p:ph type="body" sz="quarter" idx="11"/>
          </p:nvPr>
        </p:nvSpPr>
        <p:spPr/>
        <p:txBody>
          <a:bodyPr/>
          <a:lstStyle/>
          <a:p>
            <a:endParaRPr lang="en-US" dirty="0"/>
          </a:p>
        </p:txBody>
      </p:sp>
      <p:sp>
        <p:nvSpPr>
          <p:cNvPr id="3" name="Footer Placeholder 2"/>
          <p:cNvSpPr>
            <a:spLocks noGrp="1"/>
          </p:cNvSpPr>
          <p:nvPr>
            <p:ph type="ftr" sz="quarter" idx="12"/>
          </p:nvPr>
        </p:nvSpPr>
        <p:spPr/>
        <p:txBody>
          <a:bodyPr/>
          <a:lstStyle/>
          <a:p>
            <a:r>
              <a:rPr lang="en-US" smtClean="0"/>
              <a:t>Month 2015</a:t>
            </a:r>
            <a:endParaRPr lang="en-US"/>
          </a:p>
        </p:txBody>
      </p:sp>
    </p:spTree>
    <p:extLst>
      <p:ext uri="{BB962C8B-B14F-4D97-AF65-F5344CB8AC3E}">
        <p14:creationId xmlns:p14="http://schemas.microsoft.com/office/powerpoint/2010/main" val="186787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685800"/>
            <a:ext cx="4643437" cy="3484563"/>
          </a:xfrm>
        </p:spPr>
      </p:sp>
      <p:sp>
        <p:nvSpPr>
          <p:cNvPr id="5" name="Notes Placeholder 4"/>
          <p:cNvSpPr>
            <a:spLocks noGrp="1"/>
          </p:cNvSpPr>
          <p:nvPr>
            <p:ph type="body" sz="quarter" idx="11"/>
          </p:nvPr>
        </p:nvSpPr>
        <p:spPr/>
        <p:txBody>
          <a:bodyPr/>
          <a:lstStyle/>
          <a:p>
            <a:endParaRPr lang="en-US" dirty="0"/>
          </a:p>
        </p:txBody>
      </p:sp>
      <p:sp>
        <p:nvSpPr>
          <p:cNvPr id="3" name="Footer Placeholder 2"/>
          <p:cNvSpPr>
            <a:spLocks noGrp="1"/>
          </p:cNvSpPr>
          <p:nvPr>
            <p:ph type="ftr" sz="quarter" idx="12"/>
          </p:nvPr>
        </p:nvSpPr>
        <p:spPr/>
        <p:txBody>
          <a:bodyPr/>
          <a:lstStyle/>
          <a:p>
            <a:r>
              <a:rPr lang="en-US" smtClean="0"/>
              <a:t>Month 2015</a:t>
            </a:r>
            <a:endParaRPr lang="en-US"/>
          </a:p>
        </p:txBody>
      </p:sp>
    </p:spTree>
    <p:extLst>
      <p:ext uri="{BB962C8B-B14F-4D97-AF65-F5344CB8AC3E}">
        <p14:creationId xmlns:p14="http://schemas.microsoft.com/office/powerpoint/2010/main" val="1867872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8EEAD8-2E99-184D-9115-7A227C50692F}" type="slidenum">
              <a:rPr lang="en-US" smtClean="0">
                <a:solidFill>
                  <a:prstClr val="black"/>
                </a:solidFill>
              </a:rPr>
              <a:pPr/>
              <a:t>4</a:t>
            </a:fld>
            <a:endParaRPr lang="en-US" dirty="0">
              <a:solidFill>
                <a:prstClr val="black"/>
              </a:solidFill>
            </a:endParaRPr>
          </a:p>
        </p:txBody>
      </p:sp>
      <p:sp>
        <p:nvSpPr>
          <p:cNvPr id="5" name="Date Placeholder 4"/>
          <p:cNvSpPr>
            <a:spLocks noGrp="1"/>
          </p:cNvSpPr>
          <p:nvPr>
            <p:ph type="dt" idx="11"/>
          </p:nvPr>
        </p:nvSpPr>
        <p:spPr/>
        <p:txBody>
          <a:bodyPr/>
          <a:lstStyle/>
          <a:p>
            <a:fld id="{4C3D4596-EE9C-4345-ADEE-EB0E29047A16}" type="datetime8">
              <a:rPr lang="en-US" smtClean="0"/>
              <a:t>2/23/2018 8:35 AM</a:t>
            </a:fld>
            <a:endParaRPr lang="en-US" dirty="0"/>
          </a:p>
        </p:txBody>
      </p:sp>
    </p:spTree>
    <p:extLst>
      <p:ext uri="{BB962C8B-B14F-4D97-AF65-F5344CB8AC3E}">
        <p14:creationId xmlns:p14="http://schemas.microsoft.com/office/powerpoint/2010/main" val="425036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35228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2037088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304852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304852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Footer Placeholder 3"/>
          <p:cNvSpPr>
            <a:spLocks noGrp="1"/>
          </p:cNvSpPr>
          <p:nvPr>
            <p:ph type="ftr" sz="quarter" idx="10"/>
          </p:nvPr>
        </p:nvSpPr>
        <p:spPr/>
        <p:txBody>
          <a:bodyPr/>
          <a:lstStyle/>
          <a:p>
            <a:r>
              <a:rPr lang="en-US" smtClean="0"/>
              <a:t>Month 2015</a:t>
            </a:r>
            <a:endParaRPr lang="en-US"/>
          </a:p>
        </p:txBody>
      </p:sp>
    </p:spTree>
    <p:extLst>
      <p:ext uri="{BB962C8B-B14F-4D97-AF65-F5344CB8AC3E}">
        <p14:creationId xmlns:p14="http://schemas.microsoft.com/office/powerpoint/2010/main" val="3048527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9"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4" name="Text Placeholder 2"/>
          <p:cNvSpPr>
            <a:spLocks noGrp="1"/>
          </p:cNvSpPr>
          <p:nvPr>
            <p:ph idx="1"/>
          </p:nvPr>
        </p:nvSpPr>
        <p:spPr>
          <a:xfrm>
            <a:off x="436563" y="1087438"/>
            <a:ext cx="8401049" cy="5195887"/>
          </a:xfrm>
          <a:prstGeom prst="rect">
            <a:avLst/>
          </a:prstGeom>
        </p:spPr>
        <p:txBody>
          <a:bodyPr vert="horz" lIns="91440" tIns="45720" rIns="91440" bIns="45720" rtlCol="0">
            <a:normAutofit/>
          </a:bodyPr>
          <a:lstStyle>
            <a:lvl1pPr marL="0" indent="0">
              <a:buClr>
                <a:srgbClr val="44697D"/>
              </a:buClr>
              <a:buFont typeface="Arial" pitchFamily="34" charset="0"/>
              <a:buNone/>
              <a:defRPr/>
            </a:lvl1pPr>
            <a:lvl2pPr marL="347663" indent="-347663">
              <a:buClr>
                <a:srgbClr val="44697D"/>
              </a:buClr>
              <a:buFont typeface="Arial" pitchFamily="34" charset="0"/>
              <a:buChar char="•"/>
              <a:defRPr/>
            </a:lvl2pPr>
            <a:lvl3pPr marL="576263" indent="-228600">
              <a:buClr>
                <a:srgbClr val="44697D"/>
              </a:buClr>
              <a:buFont typeface="Arial"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072073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524000"/>
            <a:ext cx="3732213"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1413" y="1524000"/>
            <a:ext cx="3732212"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9473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solidFill>
                <a:srgbClr val="44697D"/>
              </a:solidFill>
              <a:cs typeface="Arial" panose="020B0604020202020204" pitchFamily="34" charset="0"/>
            </a:endParaRPr>
          </a:p>
        </p:txBody>
      </p:sp>
      <p:cxnSp>
        <p:nvCxnSpPr>
          <p:cNvPr id="11" name="Straight Connector 10"/>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04732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idx="1"/>
          </p:nvPr>
        </p:nvSpPr>
        <p:spPr>
          <a:xfrm>
            <a:off x="436563" y="1087438"/>
            <a:ext cx="8401049" cy="51958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6" name="Straight Connector 5"/>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4409550" y="4768849"/>
            <a:ext cx="4025900" cy="365125"/>
          </a:xfrm>
          <a:prstGeom prst="rect">
            <a:avLst/>
          </a:prstGeom>
        </p:spPr>
        <p:txBody>
          <a:bodyPr vert="horz" lIns="91440" tIns="45720" rIns="91440" bIns="45720" rtlCol="0" anchor="ctr"/>
          <a:lstStyle>
            <a:lvl1pPr algn="r">
              <a:defRPr sz="900">
                <a:solidFill>
                  <a:srgbClr val="44697D"/>
                </a:solidFill>
              </a:defRPr>
            </a:lvl1pPr>
          </a:lstStyle>
          <a:p>
            <a:endParaRPr lang="en-US" dirty="0"/>
          </a:p>
        </p:txBody>
      </p:sp>
    </p:spTree>
    <p:extLst>
      <p:ext uri="{BB962C8B-B14F-4D97-AF65-F5344CB8AC3E}">
        <p14:creationId xmlns:p14="http://schemas.microsoft.com/office/powerpoint/2010/main" val="29750783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9"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98031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latin typeface="Arial" panose="020B0604020202020204" pitchFamily="34" charset="0"/>
              <a:cs typeface="Arial" panose="020B0604020202020204" pitchFamily="34" charset="0"/>
            </a:endParaRPr>
          </a:p>
        </p:txBody>
      </p:sp>
      <p:pic>
        <p:nvPicPr>
          <p:cNvPr id="7" name="Picture 6" descr="coverimage.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179848"/>
            <a:ext cx="9136767" cy="3103477"/>
          </a:xfrm>
          <a:prstGeom prst="rect">
            <a:avLst/>
          </a:prstGeom>
        </p:spPr>
      </p:pic>
      <p:cxnSp>
        <p:nvCxnSpPr>
          <p:cNvPr id="8" name="Straight Connector 7"/>
          <p:cNvCxnSpPr/>
          <p:nvPr userDrawn="1"/>
        </p:nvCxnSpPr>
        <p:spPr>
          <a:xfrm>
            <a:off x="3252692" y="2902941"/>
            <a:ext cx="5908006" cy="0"/>
          </a:xfrm>
          <a:prstGeom prst="line">
            <a:avLst/>
          </a:prstGeom>
          <a:ln w="19050">
            <a:solidFill>
              <a:srgbClr val="E18300"/>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p:cNvSpPr>
            <a:spLocks noGrp="1"/>
          </p:cNvSpPr>
          <p:nvPr>
            <p:ph type="title" hasCustomPrompt="1"/>
          </p:nvPr>
        </p:nvSpPr>
        <p:spPr>
          <a:xfrm>
            <a:off x="3252692" y="2392137"/>
            <a:ext cx="5454746" cy="436562"/>
          </a:xfrm>
          <a:prstGeom prst="rect">
            <a:avLst/>
          </a:prstGeom>
        </p:spPr>
        <p:txBody>
          <a:bodyPr vert="horz" lIns="91440" tIns="45720" rIns="91440" bIns="45720" rtlCol="0" anchor="ctr">
            <a:normAutofit/>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26690235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076325" y="6600825"/>
            <a:ext cx="1209675" cy="228600"/>
          </a:xfrm>
          <a:prstGeom prst="rect">
            <a:avLst/>
          </a:prstGeom>
          <a:ln/>
        </p:spPr>
        <p:txBody>
          <a:bodyPr/>
          <a:lstStyle>
            <a:lvl1pPr>
              <a:defRPr/>
            </a:lvl1pPr>
          </a:lstStyle>
          <a:p>
            <a:pPr>
              <a:defRPr/>
            </a:pPr>
            <a:r>
              <a:rPr lang="en-US"/>
              <a:t>00/00/00</a:t>
            </a:r>
          </a:p>
        </p:txBody>
      </p:sp>
      <p:sp>
        <p:nvSpPr>
          <p:cNvPr id="5" name="Rectangle 5"/>
          <p:cNvSpPr>
            <a:spLocks noGrp="1" noChangeArrowheads="1"/>
          </p:cNvSpPr>
          <p:nvPr>
            <p:ph type="ftr" sz="quarter" idx="11"/>
          </p:nvPr>
        </p:nvSpPr>
        <p:spPr>
          <a:xfrm>
            <a:off x="2682875" y="6600825"/>
            <a:ext cx="4114800" cy="228600"/>
          </a:xfrm>
          <a:prstGeom prst="rect">
            <a:avLst/>
          </a:prstGeom>
          <a:ln/>
        </p:spPr>
        <p:txBody>
          <a:bodyPr/>
          <a:lstStyle>
            <a:lvl1pPr>
              <a:defRPr/>
            </a:lvl1pPr>
          </a:lstStyle>
          <a:p>
            <a:pPr>
              <a:defRPr/>
            </a:pPr>
            <a:r>
              <a:rPr lang="en-US"/>
              <a:t>Place title of presentation here</a:t>
            </a:r>
          </a:p>
        </p:txBody>
      </p:sp>
      <p:sp>
        <p:nvSpPr>
          <p:cNvPr id="6" name="Rectangle 6"/>
          <p:cNvSpPr>
            <a:spLocks noGrp="1" noChangeArrowheads="1"/>
          </p:cNvSpPr>
          <p:nvPr>
            <p:ph type="sldNum" sz="quarter" idx="12"/>
          </p:nvPr>
        </p:nvSpPr>
        <p:spPr>
          <a:xfrm>
            <a:off x="6880225" y="6600825"/>
            <a:ext cx="1905000" cy="228600"/>
          </a:xfrm>
          <a:prstGeom prst="rect">
            <a:avLst/>
          </a:prstGeom>
          <a:ln/>
        </p:spPr>
        <p:txBody>
          <a:bodyPr/>
          <a:lstStyle>
            <a:lvl1pPr>
              <a:defRPr/>
            </a:lvl1pPr>
          </a:lstStyle>
          <a:p>
            <a:pPr>
              <a:defRPr/>
            </a:pPr>
            <a:fld id="{DE353BC7-085C-4D73-8AFC-9F088AF12884}" type="slidenum">
              <a:rPr lang="en-US" altLang="en-US"/>
              <a:pPr>
                <a:defRPr/>
              </a:pPr>
              <a:t>‹#›</a:t>
            </a:fld>
            <a:endParaRPr lang="en-US" altLang="en-US"/>
          </a:p>
        </p:txBody>
      </p:sp>
    </p:spTree>
    <p:extLst>
      <p:ext uri="{BB962C8B-B14F-4D97-AF65-F5344CB8AC3E}">
        <p14:creationId xmlns:p14="http://schemas.microsoft.com/office/powerpoint/2010/main" val="235315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idx="1"/>
          </p:nvPr>
        </p:nvSpPr>
        <p:spPr>
          <a:xfrm>
            <a:off x="436563" y="1087438"/>
            <a:ext cx="8401049" cy="51958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6" name="Straight Connector 5"/>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81048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solidFill>
                <a:srgbClr val="44697D"/>
              </a:solidFill>
              <a:cs typeface="Arial" panose="020B0604020202020204" pitchFamily="34" charset="0"/>
            </a:endParaRPr>
          </a:p>
        </p:txBody>
      </p:sp>
      <p:cxnSp>
        <p:nvCxnSpPr>
          <p:cNvPr id="11" name="Straight Connector 10"/>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9"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4548187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solidFill>
                <a:srgbClr val="44697D"/>
              </a:solidFill>
              <a:cs typeface="Arial" panose="020B0604020202020204" pitchFamily="34" charset="0"/>
            </a:endParaRPr>
          </a:p>
        </p:txBody>
      </p:sp>
      <p:pic>
        <p:nvPicPr>
          <p:cNvPr id="7" name="Picture 6" descr="coverimage.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179848"/>
            <a:ext cx="9136767" cy="3103477"/>
          </a:xfrm>
          <a:prstGeom prst="rect">
            <a:avLst/>
          </a:prstGeom>
        </p:spPr>
      </p:pic>
      <p:cxnSp>
        <p:nvCxnSpPr>
          <p:cNvPr id="8" name="Straight Connector 7"/>
          <p:cNvCxnSpPr/>
          <p:nvPr userDrawn="1"/>
        </p:nvCxnSpPr>
        <p:spPr>
          <a:xfrm>
            <a:off x="1524000" y="2902941"/>
            <a:ext cx="7636698" cy="0"/>
          </a:xfrm>
          <a:prstGeom prst="line">
            <a:avLst/>
          </a:prstGeom>
          <a:ln w="19050">
            <a:solidFill>
              <a:srgbClr val="E18300"/>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p:cNvSpPr>
            <a:spLocks noGrp="1"/>
          </p:cNvSpPr>
          <p:nvPr>
            <p:ph type="title" hasCustomPrompt="1"/>
          </p:nvPr>
        </p:nvSpPr>
        <p:spPr>
          <a:xfrm>
            <a:off x="3252692" y="2392137"/>
            <a:ext cx="5454746" cy="436562"/>
          </a:xfrm>
          <a:prstGeom prst="rect">
            <a:avLst/>
          </a:prstGeom>
        </p:spPr>
        <p:txBody>
          <a:bodyPr vert="horz" lIns="91440" tIns="45720" rIns="91440" bIns="45720" rtlCol="0" anchor="ctr">
            <a:normAutofit/>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42561351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solidFill>
                <a:srgbClr val="44697D"/>
              </a:solidFill>
              <a:cs typeface="Arial" panose="020B0604020202020204" pitchFamily="34" charset="0"/>
            </a:endParaRPr>
          </a:p>
        </p:txBody>
      </p:sp>
      <p:pic>
        <p:nvPicPr>
          <p:cNvPr id="12" name="Picture 11" descr="newmontlogocov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49920" y="363668"/>
            <a:ext cx="1965960" cy="734568"/>
          </a:xfrm>
          <a:prstGeom prst="rect">
            <a:avLst/>
          </a:prstGeom>
        </p:spPr>
      </p:pic>
      <p:cxnSp>
        <p:nvCxnSpPr>
          <p:cNvPr id="11" name="Straight Connector 10"/>
          <p:cNvCxnSpPr/>
          <p:nvPr userDrawn="1"/>
        </p:nvCxnSpPr>
        <p:spPr>
          <a:xfrm>
            <a:off x="3252692" y="2902941"/>
            <a:ext cx="5908006" cy="0"/>
          </a:xfrm>
          <a:prstGeom prst="line">
            <a:avLst/>
          </a:prstGeom>
          <a:ln w="19050">
            <a:solidFill>
              <a:srgbClr val="E18300"/>
            </a:solidFill>
          </a:ln>
          <a:effectLst/>
        </p:spPr>
        <p:style>
          <a:lnRef idx="2">
            <a:schemeClr val="accent1"/>
          </a:lnRef>
          <a:fillRef idx="0">
            <a:schemeClr val="accent1"/>
          </a:fillRef>
          <a:effectRef idx="1">
            <a:schemeClr val="accent1"/>
          </a:effectRef>
          <a:fontRef idx="minor">
            <a:schemeClr val="tx1"/>
          </a:fontRef>
        </p:style>
      </p:cxnSp>
      <p:sp>
        <p:nvSpPr>
          <p:cNvPr id="7" name="Title Placeholder 1"/>
          <p:cNvSpPr>
            <a:spLocks noGrp="1"/>
          </p:cNvSpPr>
          <p:nvPr>
            <p:ph type="title" hasCustomPrompt="1"/>
          </p:nvPr>
        </p:nvSpPr>
        <p:spPr>
          <a:xfrm>
            <a:off x="3252692" y="2392137"/>
            <a:ext cx="5454746" cy="436562"/>
          </a:xfrm>
          <a:prstGeom prst="rect">
            <a:avLst/>
          </a:prstGeom>
        </p:spPr>
        <p:txBody>
          <a:bodyPr vert="horz" lIns="91440" tIns="45720" rIns="91440" bIns="45720" rtlCol="0" anchor="ctr">
            <a:normAutofit/>
          </a:bodyPr>
          <a:lstStyle>
            <a:lvl1pPr>
              <a:defRPr/>
            </a:lvl1pPr>
          </a:lstStyle>
          <a:p>
            <a:r>
              <a:rPr lang="en-US" dirty="0" smtClean="0"/>
              <a:t>Click to edit title</a:t>
            </a:r>
            <a:endParaRPr lang="en-US" dirty="0"/>
          </a:p>
        </p:txBody>
      </p:sp>
      <p:pic>
        <p:nvPicPr>
          <p:cNvPr id="8" name="Picture 1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26989" b="16335"/>
          <a:stretch/>
        </p:blipFill>
        <p:spPr bwMode="auto">
          <a:xfrm>
            <a:off x="-28770" y="3243535"/>
            <a:ext cx="9189468" cy="339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2464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199" y="1087438"/>
            <a:ext cx="8380413" cy="51958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Footer Placeholder 4"/>
          <p:cNvSpPr txBox="1">
            <a:spLocks/>
          </p:cNvSpPr>
          <p:nvPr/>
        </p:nvSpPr>
        <p:spPr>
          <a:xfrm>
            <a:off x="2262812" y="6375299"/>
            <a:ext cx="6528864"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446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ts val="0"/>
              </a:spcBef>
              <a:spcAft>
                <a:spcPts val="0"/>
              </a:spcAft>
              <a:buClrTx/>
              <a:buSzTx/>
              <a:buFontTx/>
              <a:buNone/>
              <a:tabLst/>
              <a:defRPr/>
            </a:pPr>
            <a:endParaRPr lang="en-US" dirty="0" smtClean="0">
              <a:solidFill>
                <a:srgbClr val="44697D"/>
              </a:solidFill>
            </a:endParaRPr>
          </a:p>
        </p:txBody>
      </p:sp>
      <p:sp>
        <p:nvSpPr>
          <p:cNvPr id="12" name="Footer Placeholder 4"/>
          <p:cNvSpPr txBox="1">
            <a:spLocks/>
          </p:cNvSpPr>
          <p:nvPr/>
        </p:nvSpPr>
        <p:spPr>
          <a:xfrm>
            <a:off x="329037" y="6370980"/>
            <a:ext cx="382905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446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1686900836"/>
      </p:ext>
    </p:extLst>
  </p:cSld>
  <p:clrMap bg1="lt1" tx1="dk1" bg2="lt2" tx2="dk2" accent1="accent1" accent2="accent2" accent3="accent3" accent4="accent4" accent5="accent5" accent6="accent6" hlink="hlink" folHlink="folHlink"/>
  <p:sldLayoutIdLst>
    <p:sldLayoutId id="2147483664" r:id="rId1"/>
    <p:sldLayoutId id="2147483654" r:id="rId2"/>
    <p:sldLayoutId id="2147483650" r:id="rId3"/>
    <p:sldLayoutId id="2147483651" r:id="rId4"/>
    <p:sldLayoutId id="2147483668" r:id="rId5"/>
  </p:sldLayoutIdLst>
  <p:timing>
    <p:tnLst>
      <p:par>
        <p:cTn id="1" dur="indefinite" restart="never" nodeType="tmRoot"/>
      </p:par>
    </p:tnLst>
  </p:timing>
  <p:hf sldNum="0" hdr="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0" indent="0" algn="l" defTabSz="457200" rtl="0" eaLnBrk="1" latinLnBrk="0" hangingPunct="1">
        <a:spcBef>
          <a:spcPts val="0"/>
        </a:spcBef>
        <a:spcAft>
          <a:spcPts val="1200"/>
        </a:spcAft>
        <a:buFont typeface="Arial" pitchFamily="34" charset="0"/>
        <a:buNone/>
        <a:defRPr sz="1400" b="1" kern="1200">
          <a:solidFill>
            <a:schemeClr val="tx1"/>
          </a:solidFill>
          <a:latin typeface="+mn-lt"/>
          <a:ea typeface="+mn-ea"/>
          <a:cs typeface="+mn-cs"/>
        </a:defRPr>
      </a:lvl1pPr>
      <a:lvl2pPr marL="347663" indent="-347663" algn="l" defTabSz="457200" rtl="0" eaLnBrk="1" latinLnBrk="0" hangingPunct="1">
        <a:spcBef>
          <a:spcPts val="0"/>
        </a:spcBef>
        <a:spcAft>
          <a:spcPts val="1200"/>
        </a:spcAft>
        <a:buClr>
          <a:srgbClr val="44697D"/>
        </a:buClr>
        <a:buFont typeface="Arial" pitchFamily="34" charset="0"/>
        <a:buChar char="•"/>
        <a:defRPr sz="1400" kern="1200">
          <a:solidFill>
            <a:schemeClr val="tx1"/>
          </a:solidFill>
          <a:latin typeface="+mn-lt"/>
          <a:ea typeface="+mn-ea"/>
          <a:cs typeface="+mn-cs"/>
        </a:defRPr>
      </a:lvl2pPr>
      <a:lvl3pPr marL="576263" indent="-228600" algn="l" defTabSz="457200" rtl="0" eaLnBrk="1" latinLnBrk="0" hangingPunct="1">
        <a:spcBef>
          <a:spcPts val="0"/>
        </a:spcBef>
        <a:spcAft>
          <a:spcPts val="1200"/>
        </a:spcAft>
        <a:buClr>
          <a:srgbClr val="44697D"/>
        </a:buClr>
        <a:buFont typeface="Arial" pitchFamily="34" charset="0"/>
        <a:buChar char="‒"/>
        <a:defRPr sz="1400" kern="1200">
          <a:solidFill>
            <a:schemeClr val="tx1"/>
          </a:solidFill>
          <a:latin typeface="+mn-lt"/>
          <a:ea typeface="+mn-ea"/>
          <a:cs typeface="+mn-cs"/>
        </a:defRPr>
      </a:lvl3pPr>
      <a:lvl4pPr marL="1600200" indent="-228600" algn="l" defTabSz="457200" rtl="0" eaLnBrk="1" latinLnBrk="0" hangingPunct="1">
        <a:spcBef>
          <a:spcPts val="0"/>
        </a:spcBef>
        <a:spcAft>
          <a:spcPts val="1200"/>
        </a:spcAft>
        <a:buFont typeface="Arial" pitchFamily="34" charset="0"/>
        <a:buChar char="●"/>
        <a:defRPr sz="1400" kern="1200">
          <a:solidFill>
            <a:schemeClr val="tx1"/>
          </a:solidFill>
          <a:latin typeface="+mn-lt"/>
          <a:ea typeface="+mn-ea"/>
          <a:cs typeface="+mn-cs"/>
        </a:defRPr>
      </a:lvl4pPr>
      <a:lvl5pPr marL="2057400" indent="-228600" algn="l" defTabSz="457200" rtl="0" eaLnBrk="1" latinLnBrk="0" hangingPunct="1">
        <a:spcBef>
          <a:spcPts val="0"/>
        </a:spcBef>
        <a:spcAft>
          <a:spcPts val="1200"/>
        </a:spcAft>
        <a:buFont typeface="Arial"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199" y="1087438"/>
            <a:ext cx="8380413" cy="51958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Footer Placeholder 4"/>
          <p:cNvSpPr txBox="1">
            <a:spLocks/>
          </p:cNvSpPr>
          <p:nvPr/>
        </p:nvSpPr>
        <p:spPr>
          <a:xfrm>
            <a:off x="4953001" y="6488436"/>
            <a:ext cx="382905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446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dirty="0" smtClean="0"/>
              <a:t>Newmont Mining Corporation   I  </a:t>
            </a:r>
            <a:r>
              <a:rPr lang="en-US" dirty="0" smtClean="0">
                <a:cs typeface="Arial" panose="020B0604020202020204" pitchFamily="34" charset="0"/>
              </a:rPr>
              <a:t> Slide </a:t>
            </a:r>
            <a:fld id="{95F3663C-C1F5-40A0-A586-D1AEFCE979B1}" type="slidenum">
              <a:rPr lang="en-US" smtClean="0"/>
              <a:pPr algn="r">
                <a:defRPr/>
              </a:pPr>
              <a:t>‹#›</a:t>
            </a:fld>
            <a:endParaRPr lang="en-US" dirty="0" smtClean="0"/>
          </a:p>
        </p:txBody>
      </p:sp>
      <p:sp>
        <p:nvSpPr>
          <p:cNvPr id="12" name="Footer Placeholder 4"/>
          <p:cNvSpPr txBox="1">
            <a:spLocks/>
          </p:cNvSpPr>
          <p:nvPr/>
        </p:nvSpPr>
        <p:spPr>
          <a:xfrm>
            <a:off x="338662" y="6475491"/>
            <a:ext cx="1337738"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446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t>October 2017</a:t>
            </a:r>
          </a:p>
        </p:txBody>
      </p:sp>
      <p:sp>
        <p:nvSpPr>
          <p:cNvPr id="8" name="Footer Placeholder 4"/>
          <p:cNvSpPr txBox="1">
            <a:spLocks/>
          </p:cNvSpPr>
          <p:nvPr userDrawn="1"/>
        </p:nvSpPr>
        <p:spPr>
          <a:xfrm>
            <a:off x="3730932" y="6485492"/>
            <a:ext cx="19050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446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dirty="0" smtClean="0"/>
              <a:t>InterGovernmental Forum AGM</a:t>
            </a:r>
          </a:p>
        </p:txBody>
      </p:sp>
    </p:spTree>
    <p:extLst>
      <p:ext uri="{BB962C8B-B14F-4D97-AF65-F5344CB8AC3E}">
        <p14:creationId xmlns:p14="http://schemas.microsoft.com/office/powerpoint/2010/main" val="44496819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iming>
    <p:tnLst>
      <p:par>
        <p:cTn id="1" dur="indefinite" restart="never" nodeType="tmRoot"/>
      </p:par>
    </p:tnLst>
  </p:timing>
  <p:hf sldNum="0" hdr="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0" indent="0" algn="l" defTabSz="457200" rtl="0" eaLnBrk="1" latinLnBrk="0" hangingPunct="1">
        <a:spcBef>
          <a:spcPts val="0"/>
        </a:spcBef>
        <a:spcAft>
          <a:spcPts val="1200"/>
        </a:spcAft>
        <a:buFont typeface="Arial" pitchFamily="34" charset="0"/>
        <a:buNone/>
        <a:defRPr sz="1400" b="1" kern="1200">
          <a:solidFill>
            <a:schemeClr val="tx1"/>
          </a:solidFill>
          <a:latin typeface="+mn-lt"/>
          <a:ea typeface="+mn-ea"/>
          <a:cs typeface="+mn-cs"/>
        </a:defRPr>
      </a:lvl1pPr>
      <a:lvl2pPr marL="347663" indent="-347663" algn="l" defTabSz="457200" rtl="0" eaLnBrk="1" latinLnBrk="0" hangingPunct="1">
        <a:spcBef>
          <a:spcPts val="0"/>
        </a:spcBef>
        <a:spcAft>
          <a:spcPts val="1200"/>
        </a:spcAft>
        <a:buClr>
          <a:srgbClr val="44697D"/>
        </a:buClr>
        <a:buFont typeface="Arial" pitchFamily="34" charset="0"/>
        <a:buChar char="•"/>
        <a:defRPr sz="1400" kern="1200">
          <a:solidFill>
            <a:schemeClr val="tx1"/>
          </a:solidFill>
          <a:latin typeface="+mn-lt"/>
          <a:ea typeface="+mn-ea"/>
          <a:cs typeface="+mn-cs"/>
        </a:defRPr>
      </a:lvl2pPr>
      <a:lvl3pPr marL="576263" indent="-228600" algn="l" defTabSz="457200" rtl="0" eaLnBrk="1" latinLnBrk="0" hangingPunct="1">
        <a:spcBef>
          <a:spcPts val="0"/>
        </a:spcBef>
        <a:spcAft>
          <a:spcPts val="1200"/>
        </a:spcAft>
        <a:buClr>
          <a:srgbClr val="44697D"/>
        </a:buClr>
        <a:buFont typeface="Arial" pitchFamily="34" charset="0"/>
        <a:buChar char="‒"/>
        <a:defRPr sz="1400" kern="1200">
          <a:solidFill>
            <a:schemeClr val="tx1"/>
          </a:solidFill>
          <a:latin typeface="+mn-lt"/>
          <a:ea typeface="+mn-ea"/>
          <a:cs typeface="+mn-cs"/>
        </a:defRPr>
      </a:lvl3pPr>
      <a:lvl4pPr marL="1600200" indent="-228600" algn="l" defTabSz="457200" rtl="0" eaLnBrk="1" latinLnBrk="0" hangingPunct="1">
        <a:spcBef>
          <a:spcPts val="0"/>
        </a:spcBef>
        <a:spcAft>
          <a:spcPts val="1200"/>
        </a:spcAft>
        <a:buFont typeface="Arial" pitchFamily="34" charset="0"/>
        <a:buChar char="●"/>
        <a:defRPr sz="1400" kern="1200">
          <a:solidFill>
            <a:schemeClr val="tx1"/>
          </a:solidFill>
          <a:latin typeface="+mn-lt"/>
          <a:ea typeface="+mn-ea"/>
          <a:cs typeface="+mn-cs"/>
        </a:defRPr>
      </a:lvl4pPr>
      <a:lvl5pPr marL="2057400" indent="-228600" algn="l" defTabSz="457200" rtl="0" eaLnBrk="1" latinLnBrk="0" hangingPunct="1">
        <a:spcBef>
          <a:spcPts val="0"/>
        </a:spcBef>
        <a:spcAft>
          <a:spcPts val="1200"/>
        </a:spcAft>
        <a:buFont typeface="Arial"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3399" y="1041400"/>
            <a:ext cx="8592313" cy="15240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spcAft>
                <a:spcPts val="600"/>
              </a:spcAft>
            </a:pPr>
            <a:endParaRPr lang="en-US" sz="2800" dirty="0" smtClean="0">
              <a:solidFill>
                <a:srgbClr val="44697D"/>
              </a:solidFill>
            </a:endParaRPr>
          </a:p>
          <a:p>
            <a:pPr algn="r">
              <a:spcAft>
                <a:spcPts val="600"/>
              </a:spcAft>
            </a:pPr>
            <a:r>
              <a:rPr lang="en-US" sz="2800" dirty="0" smtClean="0">
                <a:solidFill>
                  <a:srgbClr val="44697D"/>
                </a:solidFill>
              </a:rPr>
              <a:t>Improving Engagement with</a:t>
            </a:r>
            <a:r>
              <a:rPr lang="en-US" sz="2800" dirty="0" smtClean="0">
                <a:solidFill>
                  <a:srgbClr val="44697D"/>
                </a:solidFill>
              </a:rPr>
              <a:t> </a:t>
            </a:r>
            <a:r>
              <a:rPr lang="en-US" sz="2800" dirty="0" smtClean="0">
                <a:solidFill>
                  <a:srgbClr val="44697D"/>
                </a:solidFill>
              </a:rPr>
              <a:t>Indigenous </a:t>
            </a:r>
            <a:r>
              <a:rPr lang="en-US" sz="2800" dirty="0" smtClean="0">
                <a:solidFill>
                  <a:srgbClr val="44697D"/>
                </a:solidFill>
              </a:rPr>
              <a:t>Peoples </a:t>
            </a:r>
            <a:endParaRPr lang="en-US" sz="2800" dirty="0" smtClean="0">
              <a:solidFill>
                <a:srgbClr val="44697D"/>
              </a:solidFill>
            </a:endParaRPr>
          </a:p>
          <a:p>
            <a:pPr algn="l">
              <a:spcAft>
                <a:spcPts val="600"/>
              </a:spcAft>
              <a:tabLst>
                <a:tab pos="4632325" algn="l"/>
                <a:tab pos="4864100" algn="l"/>
              </a:tabLst>
            </a:pPr>
            <a:r>
              <a:rPr lang="en-US" sz="2800" dirty="0" smtClean="0">
                <a:solidFill>
                  <a:srgbClr val="44697D"/>
                </a:solidFill>
              </a:rPr>
              <a:t>	</a:t>
            </a:r>
            <a:r>
              <a:rPr lang="en-US" sz="2800" dirty="0" smtClean="0">
                <a:solidFill>
                  <a:srgbClr val="44697D"/>
                </a:solidFill>
              </a:rPr>
              <a:t>Lessons </a:t>
            </a:r>
            <a:r>
              <a:rPr lang="en-US" sz="2800" dirty="0" smtClean="0">
                <a:solidFill>
                  <a:srgbClr val="44697D"/>
                </a:solidFill>
              </a:rPr>
              <a:t>from </a:t>
            </a:r>
            <a:r>
              <a:rPr lang="en-US" sz="2800" dirty="0" smtClean="0">
                <a:solidFill>
                  <a:srgbClr val="44697D"/>
                </a:solidFill>
              </a:rPr>
              <a:t>Suriname</a:t>
            </a:r>
          </a:p>
          <a:p>
            <a:pPr algn="l">
              <a:spcAft>
                <a:spcPts val="600"/>
              </a:spcAft>
              <a:tabLst>
                <a:tab pos="3717925" algn="l"/>
                <a:tab pos="4864100" algn="l"/>
              </a:tabLst>
            </a:pPr>
            <a:r>
              <a:rPr lang="en-US" sz="2000" dirty="0">
                <a:solidFill>
                  <a:srgbClr val="44697D"/>
                </a:solidFill>
                <a:cs typeface="Arial" pitchFamily="34" charset="0"/>
              </a:rPr>
              <a:t>	</a:t>
            </a:r>
            <a:r>
              <a:rPr lang="en-US" sz="2000" dirty="0" smtClean="0">
                <a:solidFill>
                  <a:srgbClr val="44697D"/>
                </a:solidFill>
                <a:cs typeface="Arial" pitchFamily="34" charset="0"/>
              </a:rPr>
              <a:t>Aboriginal Program, PDAC - March </a:t>
            </a:r>
            <a:r>
              <a:rPr lang="en-US" sz="2000" dirty="0">
                <a:solidFill>
                  <a:srgbClr val="44697D"/>
                </a:solidFill>
                <a:cs typeface="Arial" pitchFamily="34" charset="0"/>
              </a:rPr>
              <a:t>2018</a:t>
            </a:r>
          </a:p>
          <a:p>
            <a:pPr algn="l">
              <a:spcAft>
                <a:spcPts val="600"/>
              </a:spcAft>
            </a:pPr>
            <a:endParaRPr lang="en-US" sz="1800" dirty="0" smtClean="0">
              <a:solidFill>
                <a:srgbClr val="44697D"/>
              </a:solidFill>
              <a:cs typeface="Arial" pitchFamily="34" charset="0"/>
            </a:endParaRPr>
          </a:p>
        </p:txBody>
      </p:sp>
    </p:spTree>
    <p:extLst>
      <p:ext uri="{BB962C8B-B14F-4D97-AF65-F5344CB8AC3E}">
        <p14:creationId xmlns:p14="http://schemas.microsoft.com/office/powerpoint/2010/main" val="4149702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Commitment: </a:t>
            </a:r>
            <a:r>
              <a:rPr lang="en-US" dirty="0"/>
              <a:t>i</a:t>
            </a:r>
            <a:r>
              <a:rPr lang="en-US" dirty="0" smtClean="0"/>
              <a:t>ntent and agreement making</a:t>
            </a:r>
            <a:endParaRPr lang="en-US" dirty="0"/>
          </a:p>
        </p:txBody>
      </p:sp>
      <p:sp>
        <p:nvSpPr>
          <p:cNvPr id="4" name="TextBox 3"/>
          <p:cNvSpPr txBox="1"/>
          <p:nvPr/>
        </p:nvSpPr>
        <p:spPr>
          <a:xfrm>
            <a:off x="139700" y="2193136"/>
            <a:ext cx="6184900" cy="2215991"/>
          </a:xfrm>
          <a:prstGeom prst="rect">
            <a:avLst/>
          </a:prstGeom>
          <a:noFill/>
          <a:ln w="9525">
            <a:solidFill>
              <a:schemeClr val="tx1"/>
            </a:solidFill>
          </a:ln>
        </p:spPr>
        <p:txBody>
          <a:bodyPr wrap="square" rtlCol="0">
            <a:spAutoFit/>
          </a:bodyPr>
          <a:lstStyle/>
          <a:p>
            <a:pPr>
              <a:spcAft>
                <a:spcPts val="1200"/>
              </a:spcAft>
            </a:pPr>
            <a:r>
              <a:rPr lang="en-US" b="1" dirty="0" smtClean="0"/>
              <a:t>Cooperation Agreement: Key </a:t>
            </a:r>
            <a:r>
              <a:rPr lang="en-US" b="1" dirty="0" smtClean="0"/>
              <a:t>Components </a:t>
            </a:r>
            <a:endParaRPr lang="en-US" dirty="0" smtClean="0"/>
          </a:p>
          <a:p>
            <a:pPr marL="285750" indent="-285750">
              <a:spcAft>
                <a:spcPts val="600"/>
              </a:spcAft>
              <a:buFont typeface="Arial" panose="020B0604020202020204" pitchFamily="34" charset="0"/>
              <a:buChar char="•"/>
            </a:pPr>
            <a:r>
              <a:rPr lang="en-US" dirty="0" smtClean="0"/>
              <a:t>Local </a:t>
            </a:r>
            <a:r>
              <a:rPr lang="en-US" dirty="0" smtClean="0"/>
              <a:t>employment targets</a:t>
            </a:r>
          </a:p>
          <a:p>
            <a:pPr marL="285750" indent="-285750">
              <a:spcAft>
                <a:spcPts val="600"/>
              </a:spcAft>
              <a:buFont typeface="Arial" panose="020B0604020202020204" pitchFamily="34" charset="0"/>
              <a:buChar char="•"/>
            </a:pPr>
            <a:r>
              <a:rPr lang="en-US" dirty="0" smtClean="0"/>
              <a:t>Local procurement capacity</a:t>
            </a:r>
            <a:endParaRPr lang="en-US" dirty="0" smtClean="0"/>
          </a:p>
          <a:p>
            <a:pPr marL="285750" indent="-285750">
              <a:spcAft>
                <a:spcPts val="600"/>
              </a:spcAft>
              <a:buFont typeface="Arial" panose="020B0604020202020204" pitchFamily="34" charset="0"/>
              <a:buChar char="•"/>
            </a:pPr>
            <a:r>
              <a:rPr lang="en-US" dirty="0" smtClean="0"/>
              <a:t>Participatory </a:t>
            </a:r>
            <a:r>
              <a:rPr lang="en-US" dirty="0" smtClean="0"/>
              <a:t>monitoring </a:t>
            </a:r>
            <a:endParaRPr lang="en-US" dirty="0" smtClean="0"/>
          </a:p>
          <a:p>
            <a:pPr marL="285750" indent="-285750">
              <a:spcAft>
                <a:spcPts val="600"/>
              </a:spcAft>
              <a:buFont typeface="Arial" panose="020B0604020202020204" pitchFamily="34" charset="0"/>
              <a:buChar char="•"/>
            </a:pPr>
            <a:r>
              <a:rPr lang="en-US" dirty="0" smtClean="0"/>
              <a:t>Artisanal and </a:t>
            </a:r>
            <a:r>
              <a:rPr lang="en-US" dirty="0" smtClean="0"/>
              <a:t>Small-scale mining</a:t>
            </a:r>
          </a:p>
          <a:p>
            <a:pPr marL="285750" indent="-285750">
              <a:spcAft>
                <a:spcPts val="600"/>
              </a:spcAft>
              <a:buFont typeface="Arial" panose="020B0604020202020204" pitchFamily="34" charset="0"/>
              <a:buChar char="•"/>
            </a:pPr>
            <a:r>
              <a:rPr lang="en-US" dirty="0" smtClean="0"/>
              <a:t>Community Development Fund</a:t>
            </a:r>
            <a:endParaRPr lang="en-US" dirty="0" smtClean="0"/>
          </a:p>
        </p:txBody>
      </p:sp>
      <p:sp>
        <p:nvSpPr>
          <p:cNvPr id="5" name="TextBox 4"/>
          <p:cNvSpPr txBox="1"/>
          <p:nvPr/>
        </p:nvSpPr>
        <p:spPr>
          <a:xfrm>
            <a:off x="139700" y="4502582"/>
            <a:ext cx="8591544" cy="2139047"/>
          </a:xfrm>
          <a:prstGeom prst="rect">
            <a:avLst/>
          </a:prstGeom>
          <a:noFill/>
          <a:ln w="9525">
            <a:solidFill>
              <a:schemeClr val="tx1"/>
            </a:solidFill>
          </a:ln>
        </p:spPr>
        <p:txBody>
          <a:bodyPr wrap="square" rtlCol="0">
            <a:spAutoFit/>
          </a:bodyPr>
          <a:lstStyle/>
          <a:p>
            <a:pPr>
              <a:spcAft>
                <a:spcPts val="1200"/>
              </a:spcAft>
            </a:pPr>
            <a:r>
              <a:rPr lang="en-US" b="1" dirty="0" smtClean="0"/>
              <a:t>Community Development </a:t>
            </a:r>
            <a:r>
              <a:rPr lang="en-US" b="1" dirty="0" smtClean="0"/>
              <a:t>Fund (2017)</a:t>
            </a:r>
            <a:endParaRPr lang="en-US" dirty="0" smtClean="0"/>
          </a:p>
          <a:p>
            <a:pPr marL="285750" indent="-285750">
              <a:spcAft>
                <a:spcPts val="600"/>
              </a:spcAft>
              <a:buFont typeface="Arial" panose="020B0604020202020204" pitchFamily="34" charset="0"/>
              <a:buChar char="•"/>
            </a:pPr>
            <a:r>
              <a:rPr lang="en-US" dirty="0" smtClean="0"/>
              <a:t>Detailed </a:t>
            </a:r>
            <a:r>
              <a:rPr lang="en-US" dirty="0" smtClean="0"/>
              <a:t>in </a:t>
            </a:r>
            <a:r>
              <a:rPr lang="en-US" dirty="0"/>
              <a:t>the Mineral Agreement negotiated with the </a:t>
            </a:r>
            <a:r>
              <a:rPr lang="en-US" dirty="0" smtClean="0"/>
              <a:t>government in </a:t>
            </a:r>
            <a:r>
              <a:rPr lang="en-US" dirty="0"/>
              <a:t>2013 </a:t>
            </a:r>
          </a:p>
          <a:p>
            <a:pPr marL="285750" indent="-285750">
              <a:spcAft>
                <a:spcPts val="600"/>
              </a:spcAft>
              <a:buFont typeface="Arial" panose="020B0604020202020204" pitchFamily="34" charset="0"/>
              <a:buChar char="•"/>
            </a:pPr>
            <a:r>
              <a:rPr lang="en-US" dirty="0" smtClean="0"/>
              <a:t>Created </a:t>
            </a:r>
            <a:r>
              <a:rPr lang="en-US" dirty="0" smtClean="0"/>
              <a:t>after </a:t>
            </a:r>
            <a:r>
              <a:rPr lang="en-US" dirty="0"/>
              <a:t>production </a:t>
            </a:r>
            <a:r>
              <a:rPr lang="en-US" dirty="0" smtClean="0"/>
              <a:t>commenced (August 2016) </a:t>
            </a:r>
            <a:endParaRPr lang="en-US" dirty="0"/>
          </a:p>
          <a:p>
            <a:pPr marL="285750" indent="-285750">
              <a:spcAft>
                <a:spcPts val="600"/>
              </a:spcAft>
              <a:buFont typeface="Arial" panose="020B0604020202020204" pitchFamily="34" charset="0"/>
              <a:buChar char="•"/>
            </a:pPr>
            <a:r>
              <a:rPr lang="en-US" dirty="0" smtClean="0"/>
              <a:t>Board </a:t>
            </a:r>
            <a:r>
              <a:rPr lang="en-US" dirty="0"/>
              <a:t>membership consists of 6 reps, 2 each from </a:t>
            </a:r>
            <a:r>
              <a:rPr lang="en-US" dirty="0" err="1"/>
              <a:t>Pamaka</a:t>
            </a:r>
            <a:r>
              <a:rPr lang="en-US" dirty="0"/>
              <a:t>, Surinamese Government and Newmont Suriname)</a:t>
            </a:r>
          </a:p>
          <a:p>
            <a:pPr marL="285750" indent="-285750">
              <a:spcAft>
                <a:spcPts val="600"/>
              </a:spcAft>
              <a:buFont typeface="Arial" panose="020B0604020202020204" pitchFamily="34" charset="0"/>
              <a:buChar char="•"/>
            </a:pPr>
            <a:r>
              <a:rPr lang="en-US" dirty="0" smtClean="0"/>
              <a:t>Funding </a:t>
            </a:r>
            <a:r>
              <a:rPr lang="en-US" dirty="0"/>
              <a:t>Agreement - $1/Oz Produced and Sold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415" y="2617993"/>
            <a:ext cx="4647968" cy="145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8879" y="924343"/>
            <a:ext cx="6184900" cy="1154162"/>
          </a:xfrm>
          <a:prstGeom prst="rect">
            <a:avLst/>
          </a:prstGeom>
          <a:noFill/>
          <a:ln w="9525">
            <a:solidFill>
              <a:schemeClr val="tx1"/>
            </a:solidFill>
          </a:ln>
        </p:spPr>
        <p:txBody>
          <a:bodyPr wrap="square" rtlCol="0">
            <a:spAutoFit/>
          </a:bodyPr>
          <a:lstStyle/>
          <a:p>
            <a:pPr>
              <a:spcAft>
                <a:spcPts val="1200"/>
              </a:spcAft>
            </a:pPr>
            <a:r>
              <a:rPr lang="en-US" b="1" dirty="0" smtClean="0"/>
              <a:t>Letter of Intent: 2013</a:t>
            </a:r>
            <a:endParaRPr lang="en-US" dirty="0" smtClean="0"/>
          </a:p>
          <a:p>
            <a:pPr marL="285750" indent="-285750">
              <a:spcAft>
                <a:spcPts val="600"/>
              </a:spcAft>
              <a:buFont typeface="Arial" panose="020B0604020202020204" pitchFamily="34" charset="0"/>
              <a:buChar char="•"/>
            </a:pPr>
            <a:r>
              <a:rPr lang="en-US" dirty="0" smtClean="0"/>
              <a:t>Engagement and relationship commitment</a:t>
            </a:r>
          </a:p>
          <a:p>
            <a:pPr marL="285750" indent="-285750">
              <a:spcAft>
                <a:spcPts val="600"/>
              </a:spcAft>
              <a:buFont typeface="Arial" panose="020B0604020202020204" pitchFamily="34" charset="0"/>
              <a:buChar char="•"/>
            </a:pPr>
            <a:r>
              <a:rPr lang="en-US" dirty="0" smtClean="0"/>
              <a:t>Commitment to agreement making and benefit sharing</a:t>
            </a:r>
            <a:endParaRPr lang="en-US" dirty="0" smtClean="0"/>
          </a:p>
        </p:txBody>
      </p:sp>
    </p:spTree>
    <p:extLst>
      <p:ext uri="{BB962C8B-B14F-4D97-AF65-F5344CB8AC3E}">
        <p14:creationId xmlns:p14="http://schemas.microsoft.com/office/powerpoint/2010/main" val="236437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5"/>
          <p:cNvSpPr>
            <a:spLocks noGrp="1"/>
          </p:cNvSpPr>
          <p:nvPr>
            <p:ph type="sldNum" sz="quarter" idx="12"/>
          </p:nvPr>
        </p:nvSpPr>
        <p:spPr>
          <a:noFill/>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999C7D54-C51C-48B7-99CB-6C0D098916D3}" type="slidenum">
              <a:rPr lang="en-US" altLang="en-US" sz="1000"/>
              <a:pPr/>
              <a:t>11</a:t>
            </a:fld>
            <a:endParaRPr lang="en-US" altLang="en-US" sz="1000"/>
          </a:p>
        </p:txBody>
      </p:sp>
      <p:pic>
        <p:nvPicPr>
          <p:cNvPr id="30724" name="Picture 1"/>
          <p:cNvPicPr>
            <a:picLocks noChangeAspect="1"/>
          </p:cNvPicPr>
          <p:nvPr/>
        </p:nvPicPr>
        <p:blipFill rotWithShape="1">
          <a:blip r:embed="rId3">
            <a:extLst>
              <a:ext uri="{28A0092B-C50C-407E-A947-70E740481C1C}">
                <a14:useLocalDpi xmlns:a14="http://schemas.microsoft.com/office/drawing/2010/main" val="0"/>
              </a:ext>
            </a:extLst>
          </a:blip>
          <a:srcRect t="11804" b="4675"/>
          <a:stretch/>
        </p:blipFill>
        <p:spPr bwMode="auto">
          <a:xfrm>
            <a:off x="63499" y="149112"/>
            <a:ext cx="8721725" cy="668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900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5"/>
          <p:cNvSpPr>
            <a:spLocks noGrp="1"/>
          </p:cNvSpPr>
          <p:nvPr>
            <p:ph type="sldNum" sz="quarter" idx="12"/>
          </p:nvPr>
        </p:nvSpPr>
        <p:spPr>
          <a:noFill/>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999C7D54-C51C-48B7-99CB-6C0D098916D3}" type="slidenum">
              <a:rPr lang="en-US" altLang="en-US" sz="1000"/>
              <a:pPr/>
              <a:t>12</a:t>
            </a:fld>
            <a:endParaRPr lang="en-US" altLang="en-US" sz="1000"/>
          </a:p>
        </p:txBody>
      </p:sp>
      <p:pic>
        <p:nvPicPr>
          <p:cNvPr id="30725" name="Picture 2"/>
          <p:cNvPicPr>
            <a:picLocks noChangeAspect="1"/>
          </p:cNvPicPr>
          <p:nvPr/>
        </p:nvPicPr>
        <p:blipFill rotWithShape="1">
          <a:blip r:embed="rId3">
            <a:extLst>
              <a:ext uri="{28A0092B-C50C-407E-A947-70E740481C1C}">
                <a14:useLocalDpi xmlns:a14="http://schemas.microsoft.com/office/drawing/2010/main" val="0"/>
              </a:ext>
            </a:extLst>
          </a:blip>
          <a:srcRect t="11804" b="4675"/>
          <a:stretch/>
        </p:blipFill>
        <p:spPr bwMode="auto">
          <a:xfrm>
            <a:off x="106363" y="165100"/>
            <a:ext cx="8678862"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750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Expertise: we don’t have all the answers</a:t>
            </a:r>
            <a:endParaRPr lang="en-US" dirty="0"/>
          </a:p>
        </p:txBody>
      </p:sp>
      <p:sp>
        <p:nvSpPr>
          <p:cNvPr id="5" name="TextBox 4"/>
          <p:cNvSpPr txBox="1"/>
          <p:nvPr/>
        </p:nvSpPr>
        <p:spPr>
          <a:xfrm>
            <a:off x="139700" y="915164"/>
            <a:ext cx="6183982" cy="3662541"/>
          </a:xfrm>
          <a:prstGeom prst="rect">
            <a:avLst/>
          </a:prstGeom>
          <a:noFill/>
          <a:ln w="9525">
            <a:solidFill>
              <a:schemeClr val="tx1"/>
            </a:solidFill>
          </a:ln>
        </p:spPr>
        <p:txBody>
          <a:bodyPr wrap="square" rtlCol="0">
            <a:spAutoFit/>
          </a:bodyPr>
          <a:lstStyle/>
          <a:p>
            <a:pPr>
              <a:spcAft>
                <a:spcPts val="1200"/>
              </a:spcAft>
            </a:pPr>
            <a:r>
              <a:rPr lang="en-US" b="1" dirty="0" smtClean="0"/>
              <a:t>RESOLVE FPIC </a:t>
            </a:r>
            <a:r>
              <a:rPr lang="en-US" b="1" dirty="0" smtClean="0"/>
              <a:t>Solutions </a:t>
            </a:r>
            <a:r>
              <a:rPr lang="en-US" b="1" dirty="0" smtClean="0"/>
              <a:t>Dialogue</a:t>
            </a:r>
            <a:endParaRPr lang="en-US" b="1" dirty="0" smtClean="0"/>
          </a:p>
          <a:p>
            <a:pPr marL="285750" indent="-285750">
              <a:spcAft>
                <a:spcPts val="1200"/>
              </a:spcAft>
              <a:buFont typeface="Arial" panose="020B0604020202020204" pitchFamily="34" charset="0"/>
              <a:buChar char="•"/>
            </a:pPr>
            <a:r>
              <a:rPr lang="en-US" dirty="0" smtClean="0"/>
              <a:t>Dialogue-based approach launched in 2012</a:t>
            </a:r>
          </a:p>
          <a:p>
            <a:pPr marL="285750" indent="-285750">
              <a:spcAft>
                <a:spcPts val="1200"/>
              </a:spcAft>
              <a:buFont typeface="Arial" panose="020B0604020202020204" pitchFamily="34" charset="0"/>
              <a:buChar char="•"/>
            </a:pPr>
            <a:r>
              <a:rPr lang="en-US" dirty="0" smtClean="0"/>
              <a:t>NGOs, companies, Indigenous peoples thought-leaders </a:t>
            </a:r>
          </a:p>
          <a:p>
            <a:pPr marL="285750" indent="-285750">
              <a:spcAft>
                <a:spcPts val="1200"/>
              </a:spcAft>
              <a:buFont typeface="Arial" panose="020B0604020202020204" pitchFamily="34" charset="0"/>
              <a:buChar char="•"/>
            </a:pPr>
            <a:r>
              <a:rPr lang="en-US" dirty="0" smtClean="0"/>
              <a:t>E</a:t>
            </a:r>
            <a:r>
              <a:rPr lang="en-US" dirty="0" smtClean="0"/>
              <a:t>ngage in candid </a:t>
            </a:r>
            <a:r>
              <a:rPr lang="en-US" dirty="0"/>
              <a:t>and open discussions about </a:t>
            </a:r>
            <a:r>
              <a:rPr lang="en-US" dirty="0" smtClean="0"/>
              <a:t>experiences and approaches to operationaliz</a:t>
            </a:r>
            <a:r>
              <a:rPr lang="en-US" dirty="0" smtClean="0"/>
              <a:t>e </a:t>
            </a:r>
            <a:r>
              <a:rPr lang="en-US" dirty="0" smtClean="0"/>
              <a:t>FPIC</a:t>
            </a:r>
            <a:endParaRPr lang="en-US" dirty="0"/>
          </a:p>
          <a:p>
            <a:pPr marL="285750" indent="-285750">
              <a:spcAft>
                <a:spcPts val="1200"/>
              </a:spcAft>
              <a:buFont typeface="Arial" panose="020B0604020202020204" pitchFamily="34" charset="0"/>
              <a:buChar char="•"/>
            </a:pPr>
            <a:endParaRPr lang="en-US" dirty="0" smtClean="0"/>
          </a:p>
          <a:p>
            <a:pPr marL="285750" indent="-285750">
              <a:spcAft>
                <a:spcPts val="1200"/>
              </a:spcAft>
              <a:buFont typeface="Arial" panose="020B0604020202020204" pitchFamily="34" charset="0"/>
              <a:buChar char="•"/>
            </a:pPr>
            <a:endParaRPr lang="en-US" dirty="0"/>
          </a:p>
          <a:p>
            <a:pPr marL="285750" indent="-285750">
              <a:spcAft>
                <a:spcPts val="1200"/>
              </a:spcAft>
              <a:buFont typeface="Arial" panose="020B0604020202020204" pitchFamily="34" charset="0"/>
              <a:buChar char="•"/>
            </a:pPr>
            <a:endParaRPr lang="en-US" dirty="0" smtClean="0"/>
          </a:p>
          <a:p>
            <a:pPr>
              <a:spcAft>
                <a:spcPts val="1200"/>
              </a:spcAft>
            </a:pPr>
            <a:endParaRPr lang="en-US" dirty="0"/>
          </a:p>
        </p:txBody>
      </p:sp>
      <p:pic>
        <p:nvPicPr>
          <p:cNvPr id="7" name="Picture 6" descr="C:\Users\tkennedy\Desktop\Suriname Photo.jpg"/>
          <p:cNvPicPr>
            <a:picLocks noChangeAspect="1"/>
          </p:cNvPicPr>
          <p:nvPr/>
        </p:nvPicPr>
        <p:blipFill rotWithShape="1">
          <a:blip r:embed="rId3">
            <a:extLst>
              <a:ext uri="{28A0092B-C50C-407E-A947-70E740481C1C}">
                <a14:useLocalDpi xmlns:a14="http://schemas.microsoft.com/office/drawing/2010/main" val="0"/>
              </a:ext>
            </a:extLst>
          </a:blip>
          <a:srcRect l="36583" t="8976" r="17600" b="25308"/>
          <a:stretch/>
        </p:blipFill>
        <p:spPr bwMode="auto">
          <a:xfrm>
            <a:off x="6061971" y="2405475"/>
            <a:ext cx="2936153" cy="2487699"/>
          </a:xfrm>
          <a:prstGeom prst="rect">
            <a:avLst/>
          </a:prstGeom>
          <a:noFill/>
          <a:ln w="12700">
            <a:solidFill>
              <a:srgbClr val="000000"/>
            </a:solidFill>
          </a:ln>
          <a:extLst>
            <a:ext uri="{53640926-AAD7-44D8-BBD7-CCE9431645EC}">
              <a14:shadowObscured xmlns:a14="http://schemas.microsoft.com/office/drawing/2010/main"/>
            </a:ext>
          </a:extLst>
        </p:spPr>
      </p:pic>
      <p:sp>
        <p:nvSpPr>
          <p:cNvPr id="3" name="Rectangle 2"/>
          <p:cNvSpPr/>
          <p:nvPr/>
        </p:nvSpPr>
        <p:spPr>
          <a:xfrm>
            <a:off x="145204" y="2839842"/>
            <a:ext cx="4572000" cy="1785104"/>
          </a:xfrm>
          <a:prstGeom prst="rect">
            <a:avLst/>
          </a:prstGeom>
          <a:noFill/>
          <a:ln w="9525">
            <a:noFill/>
          </a:ln>
        </p:spPr>
        <p:txBody>
          <a:bodyPr wrap="square" rtlCol="0">
            <a:spAutoFit/>
          </a:bodyPr>
          <a:lstStyle/>
          <a:p>
            <a:pPr marL="285750" indent="-285750">
              <a:spcAft>
                <a:spcPts val="1200"/>
              </a:spcAft>
              <a:buFont typeface="Arial" panose="020B0604020202020204" pitchFamily="34" charset="0"/>
              <a:buChar char="•"/>
            </a:pPr>
            <a:r>
              <a:rPr lang="en-US" dirty="0"/>
              <a:t>Share real-world case </a:t>
            </a:r>
            <a:r>
              <a:rPr lang="en-US" dirty="0" smtClean="0"/>
              <a:t>studies</a:t>
            </a:r>
          </a:p>
          <a:p>
            <a:pPr marL="285750" indent="-285750">
              <a:spcAft>
                <a:spcPts val="1200"/>
              </a:spcAft>
              <a:buFont typeface="Arial" panose="020B0604020202020204" pitchFamily="34" charset="0"/>
              <a:buChar char="•"/>
            </a:pPr>
            <a:r>
              <a:rPr lang="en-US" dirty="0" smtClean="0"/>
              <a:t>Identify </a:t>
            </a:r>
            <a:r>
              <a:rPr lang="en-US" dirty="0"/>
              <a:t>lessons learned and successful </a:t>
            </a:r>
            <a:r>
              <a:rPr lang="en-US" dirty="0" smtClean="0"/>
              <a:t>approaches</a:t>
            </a:r>
          </a:p>
          <a:p>
            <a:pPr marL="285750" indent="-285750">
              <a:spcAft>
                <a:spcPts val="1200"/>
              </a:spcAft>
              <a:buFont typeface="Arial" panose="020B0604020202020204" pitchFamily="34" charset="0"/>
              <a:buChar char="•"/>
            </a:pPr>
            <a:r>
              <a:rPr lang="en-US" dirty="0"/>
              <a:t>C</a:t>
            </a:r>
            <a:r>
              <a:rPr lang="en-US" dirty="0" smtClean="0"/>
              <a:t>ollaboratively </a:t>
            </a:r>
            <a:r>
              <a:rPr lang="en-US" dirty="0"/>
              <a:t>explore how to navigate difficult scenarios</a:t>
            </a: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8331" b="33308"/>
          <a:stretch/>
        </p:blipFill>
        <p:spPr>
          <a:xfrm>
            <a:off x="730128" y="4779184"/>
            <a:ext cx="7718166" cy="1961026"/>
          </a:xfrm>
          <a:prstGeom prst="rect">
            <a:avLst/>
          </a:prstGeom>
          <a:ln w="12700" cap="flat">
            <a:solidFill>
              <a:schemeClr val="tx1"/>
            </a:solidFill>
            <a:miter lim="800000"/>
          </a:ln>
        </p:spPr>
      </p:pic>
    </p:spTree>
    <p:extLst>
      <p:ext uri="{BB962C8B-B14F-4D97-AF65-F5344CB8AC3E}">
        <p14:creationId xmlns:p14="http://schemas.microsoft.com/office/powerpoint/2010/main" val="2025654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Suriname: Lessons-learned report</a:t>
            </a:r>
            <a:endParaRPr lang="en-US" dirty="0"/>
          </a:p>
        </p:txBody>
      </p:sp>
      <p:sp>
        <p:nvSpPr>
          <p:cNvPr id="5" name="TextBox 4"/>
          <p:cNvSpPr txBox="1"/>
          <p:nvPr/>
        </p:nvSpPr>
        <p:spPr>
          <a:xfrm>
            <a:off x="139700" y="1003300"/>
            <a:ext cx="6184900" cy="2492990"/>
          </a:xfrm>
          <a:prstGeom prst="rect">
            <a:avLst/>
          </a:prstGeom>
          <a:noFill/>
          <a:ln w="9525">
            <a:solidFill>
              <a:schemeClr val="tx1"/>
            </a:solidFill>
          </a:ln>
        </p:spPr>
        <p:txBody>
          <a:bodyPr wrap="square" rtlCol="0">
            <a:spAutoFit/>
          </a:bodyPr>
          <a:lstStyle/>
          <a:p>
            <a:pPr marL="285750" indent="-285750">
              <a:spcAft>
                <a:spcPts val="1200"/>
              </a:spcAft>
              <a:buFont typeface="Arial" panose="020B0604020202020204" pitchFamily="34" charset="0"/>
              <a:buChar char="•"/>
            </a:pPr>
            <a:r>
              <a:rPr lang="en-US" dirty="0" smtClean="0"/>
              <a:t>Internationally renowned experts</a:t>
            </a:r>
          </a:p>
          <a:p>
            <a:pPr marL="285750" indent="-285750">
              <a:spcAft>
                <a:spcPts val="1200"/>
              </a:spcAft>
              <a:buFont typeface="Arial" panose="020B0604020202020204" pitchFamily="34" charset="0"/>
              <a:buChar char="•"/>
            </a:pPr>
            <a:r>
              <a:rPr lang="en-US" dirty="0" smtClean="0"/>
              <a:t>Advise </a:t>
            </a:r>
            <a:r>
              <a:rPr lang="en-US" dirty="0" smtClean="0"/>
              <a:t>Newmont on community engagement practices to operationalize FPIC within a human rights framework at Merian</a:t>
            </a:r>
          </a:p>
          <a:p>
            <a:pPr marL="285750" indent="-285750">
              <a:spcAft>
                <a:spcPts val="1200"/>
              </a:spcAft>
              <a:buFont typeface="Arial" panose="020B0604020202020204" pitchFamily="34" charset="0"/>
              <a:buChar char="•"/>
            </a:pPr>
            <a:r>
              <a:rPr lang="en-US" dirty="0" smtClean="0"/>
              <a:t>Contribute </a:t>
            </a:r>
            <a:r>
              <a:rPr lang="en-US" dirty="0" smtClean="0"/>
              <a:t>to broader dialogue about lessons learned</a:t>
            </a:r>
          </a:p>
          <a:p>
            <a:pPr marL="285750" indent="-285750">
              <a:spcAft>
                <a:spcPts val="1200"/>
              </a:spcAft>
              <a:buFont typeface="Arial" panose="020B0604020202020204" pitchFamily="34" charset="0"/>
              <a:buChar char="•"/>
            </a:pPr>
            <a:r>
              <a:rPr lang="en-US" dirty="0" smtClean="0"/>
              <a:t>Desk </a:t>
            </a:r>
            <a:r>
              <a:rPr lang="en-US" dirty="0" smtClean="0"/>
              <a:t>based reviews, discussions with key informants, two field visits</a:t>
            </a:r>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771" t="15000" r="41042" b="5370"/>
          <a:stretch/>
        </p:blipFill>
        <p:spPr bwMode="auto">
          <a:xfrm>
            <a:off x="6108700" y="2844414"/>
            <a:ext cx="2738962" cy="3811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descr="C:\Users\02001359\Documents\Personal\Photos\2016\IMG_24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636" y="3622662"/>
            <a:ext cx="4120307" cy="3090230"/>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587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dirty="0" smtClean="0"/>
              <a:t>Expert Panel - Recommendations</a:t>
            </a:r>
            <a:endParaRPr lang="en-US" dirty="0"/>
          </a:p>
        </p:txBody>
      </p:sp>
      <p:graphicFrame>
        <p:nvGraphicFramePr>
          <p:cNvPr id="7" name="Content Placeholder 2"/>
          <p:cNvGraphicFramePr>
            <a:graphicFrameLocks/>
          </p:cNvGraphicFramePr>
          <p:nvPr>
            <p:extLst>
              <p:ext uri="{D42A27DB-BD31-4B8C-83A1-F6EECF244321}">
                <p14:modId xmlns:p14="http://schemas.microsoft.com/office/powerpoint/2010/main" val="4080435665"/>
              </p:ext>
            </p:extLst>
          </p:nvPr>
        </p:nvGraphicFramePr>
        <p:xfrm>
          <a:off x="123824" y="908050"/>
          <a:ext cx="8898990" cy="5238400"/>
        </p:xfrm>
        <a:graphic>
          <a:graphicData uri="http://schemas.openxmlformats.org/drawingml/2006/table">
            <a:tbl>
              <a:tblPr firstRow="1" bandRow="1">
                <a:tableStyleId>{5C22544A-7EE6-4342-B048-85BDC9FD1C3A}</a:tableStyleId>
              </a:tblPr>
              <a:tblGrid>
                <a:gridCol w="4449495"/>
                <a:gridCol w="4449495"/>
              </a:tblGrid>
              <a:tr h="374650">
                <a:tc>
                  <a:txBody>
                    <a:bodyPr/>
                    <a:lstStyle/>
                    <a:p>
                      <a:pPr algn="ctr"/>
                      <a:r>
                        <a:rPr lang="en-CA" sz="1400" dirty="0" smtClean="0"/>
                        <a:t>Recommendation</a:t>
                      </a:r>
                      <a:endParaRPr lang="en-CA" sz="1400" dirty="0"/>
                    </a:p>
                  </a:txBody>
                  <a:tcPr marL="91442" marR="91442" marT="45725" marB="45725"/>
                </a:tc>
                <a:tc>
                  <a:txBody>
                    <a:bodyPr/>
                    <a:lstStyle/>
                    <a:p>
                      <a:pPr algn="ctr"/>
                      <a:r>
                        <a:rPr lang="en-CA" sz="1400" dirty="0" smtClean="0"/>
                        <a:t>Proposed Action</a:t>
                      </a:r>
                      <a:endParaRPr lang="en-CA" sz="1400" dirty="0"/>
                    </a:p>
                  </a:txBody>
                  <a:tcPr marL="91442" marR="91442" marT="45725" marB="45725"/>
                </a:tc>
              </a:tr>
              <a:tr h="1463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200" dirty="0" smtClean="0">
                          <a:solidFill>
                            <a:schemeClr val="dk1"/>
                          </a:solidFill>
                          <a:effectLst/>
                          <a:latin typeface="+mn-lt"/>
                          <a:ea typeface="+mn-ea"/>
                          <a:cs typeface="+mn-cs"/>
                        </a:rPr>
                        <a:t>Negotiate with the Maroon </a:t>
                      </a:r>
                      <a:r>
                        <a:rPr lang="en-CA" sz="1400" kern="1200" dirty="0" smtClean="0">
                          <a:solidFill>
                            <a:schemeClr val="dk1"/>
                          </a:solidFill>
                          <a:effectLst/>
                          <a:latin typeface="+mn-lt"/>
                          <a:ea typeface="+mn-ea"/>
                          <a:cs typeface="+mn-cs"/>
                        </a:rPr>
                        <a:t>Traditional Authority to </a:t>
                      </a:r>
                      <a:r>
                        <a:rPr lang="en-CA" sz="1400" kern="1200" dirty="0" smtClean="0">
                          <a:solidFill>
                            <a:schemeClr val="dk1"/>
                          </a:solidFill>
                          <a:effectLst/>
                          <a:latin typeface="+mn-lt"/>
                          <a:ea typeface="+mn-ea"/>
                          <a:cs typeface="+mn-cs"/>
                        </a:rPr>
                        <a:t>structure agreements that recognize and reflect the customary land rights and land use on which Merian is operating</a:t>
                      </a:r>
                      <a:endParaRPr lang="en-CA" sz="1400" dirty="0"/>
                    </a:p>
                  </a:txBody>
                  <a:tcPr marL="91442" marR="91442" marT="45725" marB="45725"/>
                </a:tc>
                <a:tc>
                  <a:txBody>
                    <a:bodyPr/>
                    <a:lstStyle/>
                    <a:p>
                      <a:r>
                        <a:rPr lang="en-CA" sz="1400" dirty="0" smtClean="0"/>
                        <a:t>Review </a:t>
                      </a:r>
                      <a:r>
                        <a:rPr lang="en-CA" sz="1400" dirty="0" smtClean="0"/>
                        <a:t>of </a:t>
                      </a:r>
                      <a:r>
                        <a:rPr lang="en-CA" sz="1400" dirty="0" smtClean="0"/>
                        <a:t>current </a:t>
                      </a:r>
                      <a:r>
                        <a:rPr lang="en-CA" sz="1400" dirty="0" smtClean="0"/>
                        <a:t>agreement to</a:t>
                      </a:r>
                      <a:r>
                        <a:rPr lang="en-CA" sz="1400" baseline="0" dirty="0" smtClean="0"/>
                        <a:t> see what more is </a:t>
                      </a:r>
                      <a:r>
                        <a:rPr lang="en-CA" sz="1400" baseline="0" dirty="0" smtClean="0"/>
                        <a:t>required to reflect </a:t>
                      </a:r>
                      <a:r>
                        <a:rPr lang="en-CA" sz="1400" baseline="0" dirty="0" smtClean="0"/>
                        <a:t>land rights </a:t>
                      </a:r>
                      <a:r>
                        <a:rPr lang="en-CA" sz="1400" baseline="0" dirty="0" smtClean="0"/>
                        <a:t>and benefit sharing</a:t>
                      </a:r>
                      <a:endParaRPr lang="en-CA" sz="1400" dirty="0"/>
                    </a:p>
                  </a:txBody>
                  <a:tcPr marL="91442" marR="91442" marT="45725" marB="45725"/>
                </a:tc>
              </a:tr>
              <a:tr h="1188860">
                <a:tc>
                  <a:txBody>
                    <a:bodyPr/>
                    <a:lstStyle/>
                    <a:p>
                      <a:r>
                        <a:rPr lang="en-CA" sz="1400" kern="1200" dirty="0" smtClean="0">
                          <a:solidFill>
                            <a:schemeClr val="dk1"/>
                          </a:solidFill>
                          <a:effectLst/>
                          <a:latin typeface="+mn-lt"/>
                          <a:ea typeface="+mn-ea"/>
                          <a:cs typeface="+mn-cs"/>
                        </a:rPr>
                        <a:t>Work to encourage the Government of Suriname to recognize and secure the land and resource rights of the Maroon </a:t>
                      </a:r>
                      <a:r>
                        <a:rPr lang="en-CA" sz="1400" kern="1200" dirty="0" smtClean="0">
                          <a:solidFill>
                            <a:schemeClr val="dk1"/>
                          </a:solidFill>
                          <a:effectLst/>
                          <a:latin typeface="+mn-lt"/>
                          <a:ea typeface="+mn-ea"/>
                          <a:cs typeface="+mn-cs"/>
                        </a:rPr>
                        <a:t>Tribes</a:t>
                      </a:r>
                      <a:endParaRPr lang="en-CA" sz="1400" dirty="0"/>
                    </a:p>
                  </a:txBody>
                  <a:tcPr marL="91442" marR="91442" marT="45725" marB="45725"/>
                </a:tc>
                <a:tc>
                  <a:txBody>
                    <a:bodyPr/>
                    <a:lstStyle/>
                    <a:p>
                      <a:r>
                        <a:rPr lang="en-CA" sz="1400" kern="1200" dirty="0" smtClean="0">
                          <a:solidFill>
                            <a:schemeClr val="dk1"/>
                          </a:solidFill>
                          <a:effectLst/>
                          <a:latin typeface="+mn-lt"/>
                          <a:ea typeface="+mn-ea"/>
                          <a:cs typeface="+mn-cs"/>
                        </a:rPr>
                        <a:t>Recent license acquisitions have seen an improvement in </a:t>
                      </a:r>
                      <a:r>
                        <a:rPr lang="en-CA" sz="1400" kern="1200" dirty="0" smtClean="0">
                          <a:solidFill>
                            <a:schemeClr val="dk1"/>
                          </a:solidFill>
                          <a:effectLst/>
                          <a:latin typeface="+mn-lt"/>
                          <a:ea typeface="+mn-ea"/>
                          <a:cs typeface="+mn-cs"/>
                        </a:rPr>
                        <a:t>dialogue </a:t>
                      </a:r>
                      <a:r>
                        <a:rPr lang="en-CA" sz="1400" kern="1200" dirty="0" smtClean="0">
                          <a:solidFill>
                            <a:schemeClr val="dk1"/>
                          </a:solidFill>
                          <a:effectLst/>
                          <a:latin typeface="+mn-lt"/>
                          <a:ea typeface="+mn-ea"/>
                          <a:cs typeface="+mn-cs"/>
                        </a:rPr>
                        <a:t>with </a:t>
                      </a:r>
                      <a:r>
                        <a:rPr lang="en-CA" sz="1400" kern="1200" dirty="0" smtClean="0">
                          <a:solidFill>
                            <a:schemeClr val="dk1"/>
                          </a:solidFill>
                          <a:effectLst/>
                          <a:latin typeface="+mn-lt"/>
                          <a:ea typeface="+mn-ea"/>
                          <a:cs typeface="+mn-cs"/>
                        </a:rPr>
                        <a:t>rights-holders </a:t>
                      </a:r>
                      <a:r>
                        <a:rPr lang="en-CA" sz="1400" kern="1200" dirty="0" smtClean="0">
                          <a:solidFill>
                            <a:schemeClr val="dk1"/>
                          </a:solidFill>
                          <a:effectLst/>
                          <a:latin typeface="+mn-lt"/>
                          <a:ea typeface="+mn-ea"/>
                          <a:cs typeface="+mn-cs"/>
                        </a:rPr>
                        <a:t>ahead of license </a:t>
                      </a:r>
                      <a:r>
                        <a:rPr lang="en-CA" sz="1400" kern="1200" dirty="0" smtClean="0">
                          <a:solidFill>
                            <a:schemeClr val="dk1"/>
                          </a:solidFill>
                          <a:effectLst/>
                          <a:latin typeface="+mn-lt"/>
                          <a:ea typeface="+mn-ea"/>
                          <a:cs typeface="+mn-cs"/>
                        </a:rPr>
                        <a:t>award to seek consent-Newmont</a:t>
                      </a:r>
                      <a:r>
                        <a:rPr lang="en-CA" sz="1400" kern="1200" baseline="0" dirty="0" smtClean="0">
                          <a:solidFill>
                            <a:schemeClr val="dk1"/>
                          </a:solidFill>
                          <a:effectLst/>
                          <a:latin typeface="+mn-lt"/>
                          <a:ea typeface="+mn-ea"/>
                          <a:cs typeface="+mn-cs"/>
                        </a:rPr>
                        <a:t> led this effort</a:t>
                      </a:r>
                      <a:endParaRPr lang="en-CA" sz="1400" dirty="0"/>
                    </a:p>
                  </a:txBody>
                  <a:tcPr marL="91442" marR="91442" marT="45725" marB="45725"/>
                </a:tc>
              </a:tr>
              <a:tr h="1022818">
                <a:tc>
                  <a:txBody>
                    <a:bodyPr/>
                    <a:lstStyle/>
                    <a:p>
                      <a:r>
                        <a:rPr lang="en-CA" sz="1400" kern="1200" dirty="0" smtClean="0">
                          <a:solidFill>
                            <a:schemeClr val="dk1"/>
                          </a:solidFill>
                          <a:effectLst/>
                          <a:latin typeface="+mn-lt"/>
                          <a:ea typeface="+mn-ea"/>
                          <a:cs typeface="+mn-cs"/>
                        </a:rPr>
                        <a:t>Continue to engage with Maroon </a:t>
                      </a:r>
                      <a:r>
                        <a:rPr lang="en-CA" sz="1400" kern="1200" dirty="0" smtClean="0">
                          <a:solidFill>
                            <a:schemeClr val="dk1"/>
                          </a:solidFill>
                          <a:effectLst/>
                          <a:latin typeface="+mn-lt"/>
                          <a:ea typeface="+mn-ea"/>
                          <a:cs typeface="+mn-cs"/>
                        </a:rPr>
                        <a:t>Traditional Authority </a:t>
                      </a:r>
                      <a:r>
                        <a:rPr lang="en-CA" sz="1400" kern="1200" dirty="0" smtClean="0">
                          <a:solidFill>
                            <a:schemeClr val="dk1"/>
                          </a:solidFill>
                          <a:effectLst/>
                          <a:latin typeface="+mn-lt"/>
                          <a:ea typeface="+mn-ea"/>
                          <a:cs typeface="+mn-cs"/>
                        </a:rPr>
                        <a:t>structures, through mutually agreed mechanisms and processes </a:t>
                      </a:r>
                      <a:endParaRPr lang="en-CA" sz="1400" dirty="0"/>
                    </a:p>
                  </a:txBody>
                  <a:tcPr marL="91442" marR="91442" marT="45725" marB="45725"/>
                </a:tc>
                <a:tc>
                  <a:txBody>
                    <a:bodyPr/>
                    <a:lstStyle/>
                    <a:p>
                      <a:r>
                        <a:rPr lang="en-CA" sz="1400" dirty="0" smtClean="0"/>
                        <a:t>Working</a:t>
                      </a:r>
                      <a:r>
                        <a:rPr lang="en-CA" sz="1400" baseline="0" dirty="0" smtClean="0"/>
                        <a:t> with the community stakeholder </a:t>
                      </a:r>
                      <a:r>
                        <a:rPr lang="en-CA" sz="1400" baseline="0" dirty="0" smtClean="0"/>
                        <a:t>group </a:t>
                      </a:r>
                      <a:r>
                        <a:rPr lang="en-CA" sz="1400" baseline="0" dirty="0" smtClean="0"/>
                        <a:t>and Traditional Authorities to be </a:t>
                      </a:r>
                      <a:r>
                        <a:rPr lang="en-CA" sz="1400" baseline="0" dirty="0" smtClean="0"/>
                        <a:t>inclusive – women’s stakeholder group </a:t>
                      </a:r>
                      <a:r>
                        <a:rPr lang="en-CA" sz="1400" baseline="0" dirty="0" smtClean="0"/>
                        <a:t>being established</a:t>
                      </a:r>
                      <a:endParaRPr lang="en-CA" sz="1400" dirty="0"/>
                    </a:p>
                  </a:txBody>
                  <a:tcPr marL="91442" marR="91442" marT="45725" marB="45725"/>
                </a:tc>
              </a:tr>
              <a:tr h="1188860">
                <a:tc>
                  <a:txBody>
                    <a:bodyPr/>
                    <a:lstStyle/>
                    <a:p>
                      <a:r>
                        <a:rPr lang="en-CA" sz="1400" kern="1200" dirty="0" smtClean="0">
                          <a:solidFill>
                            <a:schemeClr val="dk1"/>
                          </a:solidFill>
                          <a:effectLst/>
                          <a:latin typeface="+mn-lt"/>
                          <a:ea typeface="+mn-ea"/>
                          <a:cs typeface="+mn-cs"/>
                        </a:rPr>
                        <a:t>Continue to </a:t>
                      </a:r>
                      <a:r>
                        <a:rPr lang="en-CA" sz="1400" kern="1200" dirty="0" smtClean="0">
                          <a:solidFill>
                            <a:schemeClr val="dk1"/>
                          </a:solidFill>
                          <a:effectLst/>
                          <a:latin typeface="+mn-lt"/>
                          <a:ea typeface="+mn-ea"/>
                          <a:cs typeface="+mn-cs"/>
                        </a:rPr>
                        <a:t>support the </a:t>
                      </a:r>
                      <a:r>
                        <a:rPr lang="en-CA" sz="1400" kern="1200" dirty="0" err="1" smtClean="0">
                          <a:solidFill>
                            <a:schemeClr val="dk1"/>
                          </a:solidFill>
                          <a:effectLst/>
                          <a:latin typeface="+mn-lt"/>
                          <a:ea typeface="+mn-ea"/>
                          <a:cs typeface="+mn-cs"/>
                        </a:rPr>
                        <a:t>Pamaka</a:t>
                      </a:r>
                      <a:r>
                        <a:rPr lang="en-CA" sz="1400" kern="1200" dirty="0" smtClean="0">
                          <a:solidFill>
                            <a:schemeClr val="dk1"/>
                          </a:solidFill>
                          <a:effectLst/>
                          <a:latin typeface="+mn-lt"/>
                          <a:ea typeface="+mn-ea"/>
                          <a:cs typeface="+mn-cs"/>
                        </a:rPr>
                        <a:t> </a:t>
                      </a:r>
                      <a:r>
                        <a:rPr lang="en-CA" sz="1400" kern="1200" dirty="0" smtClean="0">
                          <a:solidFill>
                            <a:schemeClr val="dk1"/>
                          </a:solidFill>
                          <a:effectLst/>
                          <a:latin typeface="+mn-lt"/>
                          <a:ea typeface="+mn-ea"/>
                          <a:cs typeface="+mn-cs"/>
                        </a:rPr>
                        <a:t>Traditional Authority </a:t>
                      </a:r>
                      <a:r>
                        <a:rPr lang="en-CA" sz="1400" kern="1200" dirty="0" smtClean="0">
                          <a:solidFill>
                            <a:schemeClr val="dk1"/>
                          </a:solidFill>
                          <a:effectLst/>
                          <a:latin typeface="+mn-lt"/>
                          <a:ea typeface="+mn-ea"/>
                          <a:cs typeface="+mn-cs"/>
                        </a:rPr>
                        <a:t>and </a:t>
                      </a:r>
                      <a:r>
                        <a:rPr lang="en-CA" sz="1400" kern="1200" dirty="0" smtClean="0">
                          <a:solidFill>
                            <a:schemeClr val="dk1"/>
                          </a:solidFill>
                          <a:effectLst/>
                          <a:latin typeface="+mn-lt"/>
                          <a:ea typeface="+mn-ea"/>
                          <a:cs typeface="+mn-cs"/>
                        </a:rPr>
                        <a:t>its’ </a:t>
                      </a:r>
                      <a:r>
                        <a:rPr lang="en-CA" sz="1400" kern="1200" dirty="0" smtClean="0">
                          <a:solidFill>
                            <a:schemeClr val="dk1"/>
                          </a:solidFill>
                          <a:effectLst/>
                          <a:latin typeface="+mn-lt"/>
                          <a:ea typeface="+mn-ea"/>
                          <a:cs typeface="+mn-cs"/>
                        </a:rPr>
                        <a:t>delegate bodies with access to independent legal advice and other expertise </a:t>
                      </a:r>
                      <a:endParaRPr lang="en-CA" sz="1400" dirty="0"/>
                    </a:p>
                  </a:txBody>
                  <a:tcPr marL="91442" marR="91442" marT="45725" marB="45725"/>
                </a:tc>
                <a:tc>
                  <a:txBody>
                    <a:bodyPr/>
                    <a:lstStyle/>
                    <a:p>
                      <a:r>
                        <a:rPr lang="en-CA" sz="1400" dirty="0" smtClean="0"/>
                        <a:t>Established</a:t>
                      </a:r>
                      <a:r>
                        <a:rPr lang="en-CA" sz="1400" baseline="0" dirty="0" smtClean="0"/>
                        <a:t> </a:t>
                      </a:r>
                      <a:r>
                        <a:rPr lang="en-CA" sz="1400" baseline="0" dirty="0" smtClean="0"/>
                        <a:t>in </a:t>
                      </a:r>
                      <a:r>
                        <a:rPr lang="en-CA" sz="1400" baseline="0" dirty="0" smtClean="0"/>
                        <a:t>the </a:t>
                      </a:r>
                      <a:r>
                        <a:rPr lang="en-CA" sz="1400" baseline="0" dirty="0" smtClean="0"/>
                        <a:t>Cooperation agreements with the Traditional Authority and the representative body of </a:t>
                      </a:r>
                      <a:r>
                        <a:rPr lang="en-CA" sz="1400" baseline="0" dirty="0" err="1" smtClean="0"/>
                        <a:t>Pamaka</a:t>
                      </a:r>
                      <a:endParaRPr lang="en-CA" sz="1400" dirty="0"/>
                    </a:p>
                  </a:txBody>
                  <a:tcPr marL="91442" marR="91442" marT="45725" marB="45725"/>
                </a:tc>
              </a:tr>
            </a:tbl>
          </a:graphicData>
        </a:graphic>
      </p:graphicFrame>
    </p:spTree>
    <p:extLst>
      <p:ext uri="{BB962C8B-B14F-4D97-AF65-F5344CB8AC3E}">
        <p14:creationId xmlns:p14="http://schemas.microsoft.com/office/powerpoint/2010/main" val="2943726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dirty="0" smtClean="0"/>
              <a:t>Panel Recommendations and Actions</a:t>
            </a:r>
            <a:endParaRPr lang="en-US" dirty="0"/>
          </a:p>
        </p:txBody>
      </p:sp>
      <p:graphicFrame>
        <p:nvGraphicFramePr>
          <p:cNvPr id="4" name="Content Placeholder 2"/>
          <p:cNvGraphicFramePr>
            <a:graphicFrameLocks/>
          </p:cNvGraphicFramePr>
          <p:nvPr>
            <p:extLst>
              <p:ext uri="{D42A27DB-BD31-4B8C-83A1-F6EECF244321}">
                <p14:modId xmlns:p14="http://schemas.microsoft.com/office/powerpoint/2010/main" val="555713895"/>
              </p:ext>
            </p:extLst>
          </p:nvPr>
        </p:nvGraphicFramePr>
        <p:xfrm>
          <a:off x="77118" y="908050"/>
          <a:ext cx="8943058" cy="5429249"/>
        </p:xfrm>
        <a:graphic>
          <a:graphicData uri="http://schemas.openxmlformats.org/drawingml/2006/table">
            <a:tbl>
              <a:tblPr firstRow="1" bandRow="1">
                <a:tableStyleId>{5C22544A-7EE6-4342-B048-85BDC9FD1C3A}</a:tableStyleId>
              </a:tblPr>
              <a:tblGrid>
                <a:gridCol w="4471529"/>
                <a:gridCol w="4471529"/>
              </a:tblGrid>
              <a:tr h="365790">
                <a:tc>
                  <a:txBody>
                    <a:bodyPr/>
                    <a:lstStyle/>
                    <a:p>
                      <a:pPr algn="ctr"/>
                      <a:r>
                        <a:rPr lang="en-CA" sz="1400" dirty="0" smtClean="0"/>
                        <a:t>Recommendation</a:t>
                      </a:r>
                      <a:endParaRPr lang="en-CA" sz="1400" dirty="0"/>
                    </a:p>
                  </a:txBody>
                  <a:tcPr marL="91442" marR="91442" marT="45724" marB="45724"/>
                </a:tc>
                <a:tc>
                  <a:txBody>
                    <a:bodyPr/>
                    <a:lstStyle/>
                    <a:p>
                      <a:pPr algn="ctr"/>
                      <a:r>
                        <a:rPr lang="en-CA" sz="1400" dirty="0" smtClean="0"/>
                        <a:t>Proposed Action</a:t>
                      </a:r>
                      <a:endParaRPr lang="en-CA" sz="1400" dirty="0"/>
                    </a:p>
                  </a:txBody>
                  <a:tcPr marL="91442" marR="91442" marT="45724" marB="45724"/>
                </a:tc>
              </a:tr>
              <a:tr h="1463161">
                <a:tc>
                  <a:txBody>
                    <a:bodyPr/>
                    <a:lstStyle/>
                    <a:p>
                      <a:r>
                        <a:rPr lang="en-CA" sz="1400" kern="1200" dirty="0" smtClean="0">
                          <a:solidFill>
                            <a:schemeClr val="dk1"/>
                          </a:solidFill>
                          <a:effectLst/>
                          <a:latin typeface="+mn-lt"/>
                          <a:ea typeface="+mn-ea"/>
                          <a:cs typeface="+mn-cs"/>
                        </a:rPr>
                        <a:t>Engage the </a:t>
                      </a:r>
                      <a:r>
                        <a:rPr lang="en-CA" sz="1400" kern="1200" dirty="0" smtClean="0">
                          <a:solidFill>
                            <a:schemeClr val="dk1"/>
                          </a:solidFill>
                          <a:effectLst/>
                          <a:latin typeface="+mn-lt"/>
                          <a:ea typeface="+mn-ea"/>
                          <a:cs typeface="+mn-cs"/>
                        </a:rPr>
                        <a:t>Traditional Authority </a:t>
                      </a:r>
                      <a:r>
                        <a:rPr lang="en-CA" sz="1400" kern="1200" dirty="0" smtClean="0">
                          <a:solidFill>
                            <a:schemeClr val="dk1"/>
                          </a:solidFill>
                          <a:effectLst/>
                          <a:latin typeface="+mn-lt"/>
                          <a:ea typeface="+mn-ea"/>
                          <a:cs typeface="+mn-cs"/>
                        </a:rPr>
                        <a:t>about how Newmont can improve its approach to community engagement, without undermining traditional </a:t>
                      </a:r>
                      <a:r>
                        <a:rPr lang="en-CA" sz="1400" kern="1200" dirty="0" smtClean="0">
                          <a:solidFill>
                            <a:schemeClr val="dk1"/>
                          </a:solidFill>
                          <a:effectLst/>
                          <a:latin typeface="+mn-lt"/>
                          <a:ea typeface="+mn-ea"/>
                          <a:cs typeface="+mn-cs"/>
                        </a:rPr>
                        <a:t>structures </a:t>
                      </a:r>
                      <a:r>
                        <a:rPr lang="en-CA" sz="1400" kern="1200" dirty="0" smtClean="0">
                          <a:solidFill>
                            <a:schemeClr val="dk1"/>
                          </a:solidFill>
                          <a:effectLst/>
                          <a:latin typeface="+mn-lt"/>
                          <a:ea typeface="+mn-ea"/>
                          <a:cs typeface="+mn-cs"/>
                        </a:rPr>
                        <a:t> </a:t>
                      </a:r>
                    </a:p>
                  </a:txBody>
                  <a:tcPr marL="91442" marR="91442" marT="45724" marB="45724"/>
                </a:tc>
                <a:tc>
                  <a:txBody>
                    <a:bodyPr/>
                    <a:lstStyle/>
                    <a:p>
                      <a:r>
                        <a:rPr lang="en-CA" sz="1400" baseline="0" dirty="0" smtClean="0"/>
                        <a:t>Recent </a:t>
                      </a:r>
                      <a:r>
                        <a:rPr lang="en-CA" sz="1400" baseline="0" dirty="0" smtClean="0"/>
                        <a:t>effort is the re-establishment of community Radio </a:t>
                      </a:r>
                      <a:r>
                        <a:rPr lang="en-CA" sz="1400" baseline="0" dirty="0" err="1" smtClean="0"/>
                        <a:t>Ajawde</a:t>
                      </a:r>
                      <a:r>
                        <a:rPr lang="en-CA" sz="1400" baseline="0" dirty="0" smtClean="0"/>
                        <a:t> to become another channel of broader dissemination of info to the community</a:t>
                      </a:r>
                      <a:endParaRPr lang="en-CA" sz="1400" dirty="0"/>
                    </a:p>
                  </a:txBody>
                  <a:tcPr marL="91442" marR="91442" marT="45724" marB="45724"/>
                </a:tc>
              </a:tr>
              <a:tr h="14631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200" dirty="0" smtClean="0">
                          <a:solidFill>
                            <a:schemeClr val="dk1"/>
                          </a:solidFill>
                          <a:effectLst/>
                          <a:latin typeface="+mn-lt"/>
                          <a:ea typeface="+mn-ea"/>
                          <a:cs typeface="+mn-cs"/>
                        </a:rPr>
                        <a:t>Ensure that company decision-makers have access to relevant information and resources to engage the Maroons in a manner that supports the principles of </a:t>
                      </a:r>
                      <a:r>
                        <a:rPr lang="en-CA" sz="1400" kern="1200" dirty="0" smtClean="0">
                          <a:solidFill>
                            <a:schemeClr val="dk1"/>
                          </a:solidFill>
                          <a:effectLst/>
                          <a:latin typeface="+mn-lt"/>
                          <a:ea typeface="+mn-ea"/>
                          <a:cs typeface="+mn-cs"/>
                        </a:rPr>
                        <a:t>FPIC</a:t>
                      </a:r>
                      <a:endParaRPr lang="en-CA" sz="1400" kern="1200" dirty="0" smtClean="0">
                        <a:solidFill>
                          <a:schemeClr val="dk1"/>
                        </a:solidFill>
                        <a:effectLst/>
                        <a:latin typeface="+mn-lt"/>
                        <a:ea typeface="+mn-ea"/>
                        <a:cs typeface="+mn-cs"/>
                      </a:endParaRPr>
                    </a:p>
                  </a:txBody>
                  <a:tcPr marL="91442" marR="91442" marT="45724" marB="45724"/>
                </a:tc>
                <a:tc>
                  <a:txBody>
                    <a:bodyPr/>
                    <a:lstStyle/>
                    <a:p>
                      <a:r>
                        <a:rPr lang="en-CA" sz="1400" dirty="0" smtClean="0"/>
                        <a:t>FPIC Panel</a:t>
                      </a:r>
                      <a:r>
                        <a:rPr lang="en-CA" sz="1400" baseline="0" dirty="0" smtClean="0"/>
                        <a:t> review report is part of that process</a:t>
                      </a:r>
                      <a:endParaRPr lang="en-CA" sz="1400" dirty="0"/>
                    </a:p>
                  </a:txBody>
                  <a:tcPr marL="91442" marR="91442" marT="45724" marB="45724"/>
                </a:tc>
              </a:tr>
              <a:tr h="914476">
                <a:tc>
                  <a:txBody>
                    <a:bodyPr/>
                    <a:lstStyle/>
                    <a:p>
                      <a:r>
                        <a:rPr lang="en-CA" sz="1400" kern="1200" dirty="0" smtClean="0">
                          <a:solidFill>
                            <a:schemeClr val="dk1"/>
                          </a:solidFill>
                          <a:effectLst/>
                          <a:latin typeface="+mn-lt"/>
                          <a:ea typeface="+mn-ea"/>
                          <a:cs typeface="+mn-cs"/>
                        </a:rPr>
                        <a:t>Ensure that social baseline and impact assessment studies are not for exclusive use by the </a:t>
                      </a:r>
                      <a:r>
                        <a:rPr lang="en-CA" sz="1400" kern="1200" dirty="0" smtClean="0">
                          <a:solidFill>
                            <a:schemeClr val="dk1"/>
                          </a:solidFill>
                          <a:effectLst/>
                          <a:latin typeface="+mn-lt"/>
                          <a:ea typeface="+mn-ea"/>
                          <a:cs typeface="+mn-cs"/>
                        </a:rPr>
                        <a:t>company</a:t>
                      </a:r>
                      <a:endParaRPr lang="en-CA" sz="1400" dirty="0"/>
                    </a:p>
                  </a:txBody>
                  <a:tcPr marL="91442" marR="91442" marT="45724" marB="45724"/>
                </a:tc>
                <a:tc>
                  <a:txBody>
                    <a:bodyPr/>
                    <a:lstStyle/>
                    <a:p>
                      <a:r>
                        <a:rPr lang="en-CA" sz="1400" dirty="0" smtClean="0"/>
                        <a:t>The design of projects</a:t>
                      </a:r>
                      <a:r>
                        <a:rPr lang="en-CA" sz="1400" baseline="0" dirty="0" smtClean="0"/>
                        <a:t> via the CDF will benefit from such data; we also have participatory monitoring with </a:t>
                      </a:r>
                      <a:r>
                        <a:rPr lang="en-CA" sz="1400" baseline="0" dirty="0" smtClean="0"/>
                        <a:t>community and updating baseline studies</a:t>
                      </a:r>
                      <a:endParaRPr lang="en-CA" sz="1400" dirty="0"/>
                    </a:p>
                  </a:txBody>
                  <a:tcPr marL="91442" marR="91442" marT="45724" marB="45724"/>
                </a:tc>
              </a:tr>
              <a:tr h="1222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200" dirty="0" smtClean="0">
                          <a:solidFill>
                            <a:schemeClr val="dk1"/>
                          </a:solidFill>
                          <a:effectLst/>
                          <a:latin typeface="+mn-lt"/>
                          <a:ea typeface="+mn-ea"/>
                          <a:cs typeface="+mn-cs"/>
                        </a:rPr>
                        <a:t>Ensure that Newmont personnel understand the relevance and significance of the company’s policy commitments</a:t>
                      </a:r>
                    </a:p>
                  </a:txBody>
                  <a:tcPr marL="91442" marR="91442" marT="45724" marB="45724"/>
                </a:tc>
                <a:tc>
                  <a:txBody>
                    <a:bodyPr/>
                    <a:lstStyle/>
                    <a:p>
                      <a:r>
                        <a:rPr lang="en-CA" sz="1400" dirty="0" smtClean="0"/>
                        <a:t>On-going</a:t>
                      </a:r>
                      <a:endParaRPr lang="en-CA" sz="1400" dirty="0"/>
                    </a:p>
                  </a:txBody>
                  <a:tcPr marL="91442" marR="91442" marT="45724" marB="45724"/>
                </a:tc>
              </a:tr>
            </a:tbl>
          </a:graphicData>
        </a:graphic>
      </p:graphicFrame>
    </p:spTree>
    <p:extLst>
      <p:ext uri="{BB962C8B-B14F-4D97-AF65-F5344CB8AC3E}">
        <p14:creationId xmlns:p14="http://schemas.microsoft.com/office/powerpoint/2010/main" val="113335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What we learned in Suriname</a:t>
            </a:r>
            <a:endParaRPr lang="en-US" dirty="0"/>
          </a:p>
        </p:txBody>
      </p:sp>
      <p:sp>
        <p:nvSpPr>
          <p:cNvPr id="3" name="TextBox 2"/>
          <p:cNvSpPr txBox="1"/>
          <p:nvPr/>
        </p:nvSpPr>
        <p:spPr>
          <a:xfrm>
            <a:off x="76200" y="983136"/>
            <a:ext cx="8307636" cy="2492990"/>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FIC process applied to established exploration project (not retrospective)</a:t>
            </a:r>
          </a:p>
          <a:p>
            <a:pPr marL="228600" indent="-22860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Informed consent without undermining traditional authority structures</a:t>
            </a:r>
          </a:p>
          <a:p>
            <a:pPr marL="228600" indent="-22860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Agreement making requires significant external/independent support</a:t>
            </a:r>
          </a:p>
          <a:p>
            <a:pPr marL="228600" indent="-2286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Social baseline </a:t>
            </a:r>
            <a:r>
              <a:rPr lang="en-US" dirty="0" smtClean="0">
                <a:latin typeface="Arial" panose="020B0604020202020204" pitchFamily="34" charset="0"/>
                <a:cs typeface="Arial" panose="020B0604020202020204" pitchFamily="34" charset="0"/>
              </a:rPr>
              <a:t>adequacy for </a:t>
            </a:r>
            <a:r>
              <a:rPr lang="en-US" dirty="0">
                <a:latin typeface="Arial" panose="020B0604020202020204" pitchFamily="34" charset="0"/>
                <a:cs typeface="Arial" panose="020B0604020202020204" pitchFamily="34" charset="0"/>
              </a:rPr>
              <a:t>project and community - mutual interests</a:t>
            </a:r>
          </a:p>
          <a:p>
            <a:pPr marL="228600" indent="-22860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Government tolerated FPIC process - even if not in agreement</a:t>
            </a:r>
          </a:p>
          <a:p>
            <a:pPr marL="228600" indent="-22860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New </a:t>
            </a:r>
            <a:r>
              <a:rPr lang="en-US" dirty="0" smtClean="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xploration approach </a:t>
            </a:r>
            <a:r>
              <a:rPr lang="en-US" dirty="0" smtClean="0">
                <a:latin typeface="Arial" panose="020B0604020202020204" pitchFamily="34" charset="0"/>
                <a:cs typeface="Arial" panose="020B0604020202020204" pitchFamily="34" charset="0"/>
              </a:rPr>
              <a:t>– slowing down for Government to play its role</a:t>
            </a:r>
          </a:p>
          <a:p>
            <a:pPr marL="228600" indent="-22860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FPIC is part of the exercise of “due diligence”</a:t>
            </a:r>
          </a:p>
        </p:txBody>
      </p:sp>
      <p:pic>
        <p:nvPicPr>
          <p:cNvPr id="4" name="Picture 467"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733800"/>
            <a:ext cx="9144000" cy="275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171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Challenges ahead</a:t>
            </a:r>
            <a:endParaRPr lang="en-US" dirty="0"/>
          </a:p>
        </p:txBody>
      </p:sp>
      <p:sp>
        <p:nvSpPr>
          <p:cNvPr id="4" name="TextBox 3"/>
          <p:cNvSpPr txBox="1"/>
          <p:nvPr/>
        </p:nvSpPr>
        <p:spPr>
          <a:xfrm>
            <a:off x="76200" y="978642"/>
            <a:ext cx="8991600" cy="2139047"/>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dirty="0" smtClean="0"/>
              <a:t>Negotiating based on land/resource rights – tension with legal systems</a:t>
            </a:r>
          </a:p>
          <a:p>
            <a:pPr marL="228600" indent="-2286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Revenue sharing vs. benefit sharing and who determines adequacy</a:t>
            </a:r>
          </a:p>
          <a:p>
            <a:pPr marL="228600" indent="-228600">
              <a:spcAft>
                <a:spcPts val="600"/>
              </a:spcAft>
              <a:buFont typeface="Arial" panose="020B0604020202020204" pitchFamily="34" charset="0"/>
              <a:buChar char="•"/>
            </a:pPr>
            <a:r>
              <a:rPr lang="en-US" dirty="0" smtClean="0"/>
              <a:t>Partnership-based resource development to promote wealth transfer</a:t>
            </a:r>
            <a:endParaRPr lang="en-US" dirty="0" smtClean="0">
              <a:solidFill>
                <a:srgbClr val="FF0000"/>
              </a:solidFill>
            </a:endParaRPr>
          </a:p>
          <a:p>
            <a:pPr marL="228600" indent="-228600">
              <a:spcAft>
                <a:spcPts val="600"/>
              </a:spcAft>
              <a:buFont typeface="Arial" panose="020B0604020202020204" pitchFamily="34" charset="0"/>
              <a:buChar char="•"/>
            </a:pPr>
            <a:r>
              <a:rPr lang="en-US" dirty="0" smtClean="0"/>
              <a:t>Traditional systems balanced with modern constructs – takes time</a:t>
            </a:r>
            <a:endParaRPr lang="en-US" strike="sngStrike" dirty="0" smtClean="0">
              <a:solidFill>
                <a:srgbClr val="FF0000"/>
              </a:solidFill>
            </a:endParaRPr>
          </a:p>
          <a:p>
            <a:pPr marL="228600" indent="-228600">
              <a:spcAft>
                <a:spcPts val="600"/>
              </a:spcAft>
              <a:buFont typeface="Arial" panose="020B0604020202020204" pitchFamily="34" charset="0"/>
              <a:buChar char="•"/>
            </a:pPr>
            <a:r>
              <a:rPr lang="en-US" dirty="0" smtClean="0"/>
              <a:t>Remedying past practice - basis for future </a:t>
            </a:r>
            <a:r>
              <a:rPr lang="en-US" dirty="0"/>
              <a:t>c</a:t>
            </a:r>
            <a:r>
              <a:rPr lang="en-US" dirty="0" smtClean="0"/>
              <a:t>ommunity </a:t>
            </a:r>
            <a:r>
              <a:rPr lang="en-US" dirty="0" smtClean="0"/>
              <a:t>Consent</a:t>
            </a:r>
          </a:p>
          <a:p>
            <a:pPr marL="228600" indent="-228600">
              <a:spcAft>
                <a:spcPts val="600"/>
              </a:spcAft>
              <a:buFont typeface="Arial" panose="020B0604020202020204" pitchFamily="34" charset="0"/>
              <a:buChar char="•"/>
            </a:pPr>
            <a:r>
              <a:rPr lang="en-US" dirty="0" smtClean="0"/>
              <a:t>Improvements are necessary-still work to do on our part</a:t>
            </a:r>
            <a:endParaRPr lang="en-US" dirty="0"/>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76600"/>
            <a:ext cx="9144000" cy="331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242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566" y="230940"/>
            <a:ext cx="8229600" cy="436562"/>
          </a:xfrm>
          <a:prstGeom prst="rect">
            <a:avLst/>
          </a:prstGeom>
        </p:spPr>
        <p:txBody>
          <a:bodyPr anchor="ctr">
            <a:normAutofit fontScale="90000"/>
          </a:bodyPr>
          <a:lstStyle/>
          <a:p>
            <a:pPr algn="l"/>
            <a:r>
              <a:rPr lang="en-US" sz="3100" dirty="0" smtClean="0"/>
              <a:t>Outline</a:t>
            </a:r>
            <a:endParaRPr lang="en-US" sz="2800" dirty="0"/>
          </a:p>
        </p:txBody>
      </p:sp>
      <p:cxnSp>
        <p:nvCxnSpPr>
          <p:cNvPr id="19" name="Straight Connector 18"/>
          <p:cNvCxnSpPr/>
          <p:nvPr/>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96900" y="1104900"/>
            <a:ext cx="6642100"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t>About Newmont</a:t>
            </a:r>
          </a:p>
          <a:p>
            <a:pPr marL="285750" indent="-285750">
              <a:spcAft>
                <a:spcPts val="1200"/>
              </a:spcAft>
              <a:buFont typeface="Arial" panose="020B0604020202020204" pitchFamily="34" charset="0"/>
              <a:buChar char="•"/>
            </a:pPr>
            <a:r>
              <a:rPr lang="en-US" dirty="0" smtClean="0"/>
              <a:t>Indigenous </a:t>
            </a:r>
            <a:r>
              <a:rPr lang="en-US" dirty="0" smtClean="0"/>
              <a:t>Operating Context</a:t>
            </a:r>
          </a:p>
          <a:p>
            <a:pPr marL="285750" indent="-285750">
              <a:spcAft>
                <a:spcPts val="1200"/>
              </a:spcAft>
              <a:buFont typeface="Arial" panose="020B0604020202020204" pitchFamily="34" charset="0"/>
              <a:buChar char="•"/>
            </a:pPr>
            <a:r>
              <a:rPr lang="en-US" dirty="0" smtClean="0"/>
              <a:t>Timeline</a:t>
            </a:r>
            <a:endParaRPr lang="en-US" dirty="0" smtClean="0"/>
          </a:p>
          <a:p>
            <a:pPr marL="285750" indent="-285750">
              <a:spcAft>
                <a:spcPts val="1200"/>
              </a:spcAft>
              <a:buFont typeface="Arial" panose="020B0604020202020204" pitchFamily="34" charset="0"/>
              <a:buChar char="•"/>
            </a:pPr>
            <a:r>
              <a:rPr lang="en-US" dirty="0" smtClean="0"/>
              <a:t>Case </a:t>
            </a:r>
            <a:r>
              <a:rPr lang="en-US" dirty="0" smtClean="0"/>
              <a:t>Study: Suriname</a:t>
            </a:r>
          </a:p>
          <a:p>
            <a:pPr marL="285750" indent="-285750">
              <a:spcAft>
                <a:spcPts val="1200"/>
              </a:spcAft>
              <a:buFont typeface="Arial" panose="020B0604020202020204" pitchFamily="34" charset="0"/>
              <a:buChar char="•"/>
            </a:pPr>
            <a:r>
              <a:rPr lang="en-US" dirty="0" smtClean="0"/>
              <a:t>Lessons </a:t>
            </a:r>
            <a:r>
              <a:rPr lang="en-US" dirty="0" smtClean="0"/>
              <a:t>Learned</a:t>
            </a:r>
            <a:endParaRPr lang="en-US" dirty="0"/>
          </a:p>
        </p:txBody>
      </p:sp>
    </p:spTree>
    <p:extLst>
      <p:ext uri="{BB962C8B-B14F-4D97-AF65-F5344CB8AC3E}">
        <p14:creationId xmlns:p14="http://schemas.microsoft.com/office/powerpoint/2010/main" val="3954414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393" y="2227931"/>
            <a:ext cx="2066761" cy="172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4109253"/>
            <a:ext cx="9144000" cy="1999963"/>
          </a:xfrm>
          <a:prstGeom prst="rect">
            <a:avLst/>
          </a:prstGeom>
          <a:solidFill>
            <a:srgbClr val="D6E2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8566" y="230940"/>
            <a:ext cx="8229600" cy="436562"/>
          </a:xfrm>
          <a:prstGeom prst="rect">
            <a:avLst/>
          </a:prstGeom>
        </p:spPr>
        <p:txBody>
          <a:bodyPr anchor="ctr">
            <a:noAutofit/>
          </a:bodyPr>
          <a:lstStyle/>
          <a:p>
            <a:pPr algn="l"/>
            <a:r>
              <a:rPr lang="en-US" dirty="0" smtClean="0"/>
              <a:t>Who is Newmont?</a:t>
            </a:r>
            <a:endParaRPr lang="en-US" dirty="0"/>
          </a:p>
        </p:txBody>
      </p:sp>
      <p:cxnSp>
        <p:nvCxnSpPr>
          <p:cNvPr id="19" name="Straight Connector 18"/>
          <p:cNvCxnSpPr/>
          <p:nvPr/>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9" name="Content Placeholder 2"/>
          <p:cNvSpPr txBox="1">
            <a:spLocks/>
          </p:cNvSpPr>
          <p:nvPr/>
        </p:nvSpPr>
        <p:spPr>
          <a:xfrm>
            <a:off x="161476" y="990059"/>
            <a:ext cx="8386690" cy="142611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Clr>
                <a:srgbClr val="44697D"/>
              </a:buClr>
              <a:buNone/>
              <a:defRPr/>
            </a:pPr>
            <a:endParaRPr lang="en-US" sz="1400" dirty="0" smtClean="0">
              <a:solidFill>
                <a:srgbClr val="44697D"/>
              </a:solidFill>
            </a:endParaRPr>
          </a:p>
        </p:txBody>
      </p:sp>
      <p:sp>
        <p:nvSpPr>
          <p:cNvPr id="11" name="TextBox 10"/>
          <p:cNvSpPr txBox="1"/>
          <p:nvPr/>
        </p:nvSpPr>
        <p:spPr>
          <a:xfrm>
            <a:off x="0" y="4017813"/>
            <a:ext cx="9144000" cy="155448"/>
          </a:xfrm>
          <a:prstGeom prst="rect">
            <a:avLst/>
          </a:prstGeom>
          <a:solidFill>
            <a:srgbClr val="E18300"/>
          </a:solidFill>
        </p:spPr>
        <p:txBody>
          <a:bodyPr wrap="square" rtlCol="0" anchor="ctr">
            <a:spAutoFit/>
          </a:bodyPr>
          <a:lstStyle/>
          <a:p>
            <a:pPr algn="ctr"/>
            <a:endParaRPr lang="en-US" b="1" dirty="0">
              <a:solidFill>
                <a:schemeClr val="bg1"/>
              </a:solidFill>
              <a:latin typeface="Arial" pitchFamily="34" charset="0"/>
              <a:cs typeface="Arial" pitchFamily="34" charset="0"/>
            </a:endParaRPr>
          </a:p>
        </p:txBody>
      </p:sp>
      <p:sp>
        <p:nvSpPr>
          <p:cNvPr id="13" name="Content Placeholder 2"/>
          <p:cNvSpPr txBox="1">
            <a:spLocks/>
          </p:cNvSpPr>
          <p:nvPr/>
        </p:nvSpPr>
        <p:spPr>
          <a:xfrm>
            <a:off x="300793" y="4359193"/>
            <a:ext cx="8360309" cy="172772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Clr>
                <a:srgbClr val="44697D"/>
              </a:buClr>
              <a:buNone/>
              <a:defRPr/>
            </a:pPr>
            <a:r>
              <a:rPr lang="en-US" sz="2000" b="1" dirty="0" smtClean="0">
                <a:solidFill>
                  <a:srgbClr val="44697D"/>
                </a:solidFill>
              </a:rPr>
              <a:t>Newmont’s </a:t>
            </a:r>
            <a:r>
              <a:rPr lang="en-US" sz="2000" b="1" dirty="0" smtClean="0">
                <a:solidFill>
                  <a:srgbClr val="44697D"/>
                </a:solidFill>
              </a:rPr>
              <a:t>Purpose </a:t>
            </a:r>
            <a:r>
              <a:rPr lang="en-US" sz="2000" b="1" dirty="0" smtClean="0">
                <a:solidFill>
                  <a:srgbClr val="44697D"/>
                </a:solidFill>
              </a:rPr>
              <a:t>and Values</a:t>
            </a:r>
            <a:endParaRPr lang="en-US" sz="2000" b="1" dirty="0">
              <a:solidFill>
                <a:srgbClr val="44697D"/>
              </a:solidFill>
            </a:endParaRPr>
          </a:p>
          <a:p>
            <a:pPr marL="0" indent="0">
              <a:spcBef>
                <a:spcPts val="0"/>
              </a:spcBef>
              <a:spcAft>
                <a:spcPts val="1200"/>
              </a:spcAft>
              <a:buClr>
                <a:srgbClr val="44697D"/>
              </a:buClr>
              <a:buNone/>
              <a:defRPr/>
            </a:pPr>
            <a:r>
              <a:rPr lang="en-US" sz="1800" dirty="0" smtClean="0">
                <a:solidFill>
                  <a:srgbClr val="44697D"/>
                </a:solidFill>
              </a:rPr>
              <a:t>Our </a:t>
            </a:r>
            <a:r>
              <a:rPr lang="en-US" sz="1800" b="1" dirty="0">
                <a:solidFill>
                  <a:srgbClr val="44697D"/>
                </a:solidFill>
              </a:rPr>
              <a:t>purpose</a:t>
            </a:r>
            <a:r>
              <a:rPr lang="en-US" sz="1800" dirty="0">
                <a:solidFill>
                  <a:srgbClr val="44697D"/>
                </a:solidFill>
              </a:rPr>
              <a:t> is to create value and improve lives through sustainable and responsible mining</a:t>
            </a:r>
            <a:r>
              <a:rPr lang="en-US" sz="1800" b="1" dirty="0" smtClean="0">
                <a:solidFill>
                  <a:srgbClr val="44697D"/>
                </a:solidFill>
              </a:rPr>
              <a:t>.</a:t>
            </a:r>
          </a:p>
          <a:p>
            <a:pPr marL="0" indent="0">
              <a:spcBef>
                <a:spcPts val="0"/>
              </a:spcBef>
              <a:spcAft>
                <a:spcPts val="1200"/>
              </a:spcAft>
              <a:buClr>
                <a:srgbClr val="44697D"/>
              </a:buClr>
              <a:buNone/>
              <a:defRPr/>
            </a:pPr>
            <a:r>
              <a:rPr lang="en-US" sz="1800" dirty="0" smtClean="0">
                <a:solidFill>
                  <a:srgbClr val="44697D"/>
                </a:solidFill>
              </a:rPr>
              <a:t>Our </a:t>
            </a:r>
            <a:r>
              <a:rPr lang="en-US" sz="1800" b="1" dirty="0" smtClean="0">
                <a:solidFill>
                  <a:srgbClr val="44697D"/>
                </a:solidFill>
              </a:rPr>
              <a:t>values </a:t>
            </a:r>
            <a:r>
              <a:rPr lang="en-US" sz="1800" dirty="0" smtClean="0">
                <a:solidFill>
                  <a:srgbClr val="44697D"/>
                </a:solidFill>
              </a:rPr>
              <a:t>are </a:t>
            </a:r>
            <a:r>
              <a:rPr lang="en-US" sz="1800" b="1" dirty="0" smtClean="0">
                <a:solidFill>
                  <a:srgbClr val="44697D"/>
                </a:solidFill>
              </a:rPr>
              <a:t>safety, integrity, sustainability, inclusion</a:t>
            </a:r>
            <a:r>
              <a:rPr lang="en-US" sz="1800" dirty="0" smtClean="0">
                <a:solidFill>
                  <a:srgbClr val="44697D"/>
                </a:solidFill>
              </a:rPr>
              <a:t> and </a:t>
            </a:r>
            <a:r>
              <a:rPr lang="en-US" sz="1800" b="1" dirty="0" smtClean="0">
                <a:solidFill>
                  <a:srgbClr val="44697D"/>
                </a:solidFill>
              </a:rPr>
              <a:t>responsibility</a:t>
            </a:r>
            <a:r>
              <a:rPr lang="en-US" sz="1800" dirty="0" smtClean="0">
                <a:solidFill>
                  <a:srgbClr val="44697D"/>
                </a:solidFill>
              </a:rPr>
              <a:t>.</a:t>
            </a:r>
            <a:endParaRPr lang="en-US" sz="1800" dirty="0">
              <a:solidFill>
                <a:srgbClr val="44697D"/>
              </a:solidFill>
            </a:endParaRPr>
          </a:p>
        </p:txBody>
      </p:sp>
      <p:sp>
        <p:nvSpPr>
          <p:cNvPr id="3" name="Rectangle 2"/>
          <p:cNvSpPr/>
          <p:nvPr/>
        </p:nvSpPr>
        <p:spPr>
          <a:xfrm>
            <a:off x="0" y="935874"/>
            <a:ext cx="5821680" cy="2677656"/>
          </a:xfrm>
          <a:prstGeom prst="rect">
            <a:avLst/>
          </a:prstGeom>
        </p:spPr>
        <p:txBody>
          <a:bodyPr wrap="square">
            <a:spAutoFit/>
          </a:bodyPr>
          <a:lstStyle/>
          <a:p>
            <a:pPr marL="285750" lvl="0" indent="-285750">
              <a:spcAft>
                <a:spcPts val="1200"/>
              </a:spcAft>
              <a:buClr>
                <a:srgbClr val="44697D"/>
              </a:buClr>
              <a:buFont typeface="Arial" panose="020B0604020202020204" pitchFamily="34" charset="0"/>
              <a:buChar char="•"/>
              <a:defRPr/>
            </a:pPr>
            <a:r>
              <a:rPr lang="en-US" sz="1600" dirty="0" smtClean="0">
                <a:solidFill>
                  <a:srgbClr val="44697D"/>
                </a:solidFill>
              </a:rPr>
              <a:t>Founded in </a:t>
            </a:r>
            <a:r>
              <a:rPr lang="en-US" sz="1600" dirty="0" smtClean="0">
                <a:solidFill>
                  <a:srgbClr val="44697D"/>
                </a:solidFill>
              </a:rPr>
              <a:t>1921 (publicly </a:t>
            </a:r>
            <a:r>
              <a:rPr lang="en-US" sz="1600" dirty="0">
                <a:solidFill>
                  <a:srgbClr val="44697D"/>
                </a:solidFill>
              </a:rPr>
              <a:t>traded </a:t>
            </a:r>
            <a:r>
              <a:rPr lang="en-US" sz="1600" dirty="0" smtClean="0">
                <a:solidFill>
                  <a:srgbClr val="44697D"/>
                </a:solidFill>
              </a:rPr>
              <a:t>since </a:t>
            </a:r>
            <a:r>
              <a:rPr lang="en-US" sz="1600" dirty="0" smtClean="0">
                <a:solidFill>
                  <a:srgbClr val="44697D"/>
                </a:solidFill>
              </a:rPr>
              <a:t>1925)</a:t>
            </a:r>
            <a:endParaRPr lang="en-US" sz="1600" dirty="0" smtClean="0">
              <a:solidFill>
                <a:srgbClr val="44697D"/>
              </a:solidFill>
            </a:endParaRPr>
          </a:p>
          <a:p>
            <a:pPr marL="285750" lvl="0" indent="-285750">
              <a:spcAft>
                <a:spcPts val="1200"/>
              </a:spcAft>
              <a:buClr>
                <a:srgbClr val="44697D"/>
              </a:buClr>
              <a:buFont typeface="Arial" panose="020B0604020202020204" pitchFamily="34" charset="0"/>
              <a:buChar char="•"/>
              <a:defRPr/>
            </a:pPr>
            <a:r>
              <a:rPr lang="en-US" sz="1600" dirty="0">
                <a:solidFill>
                  <a:srgbClr val="44697D"/>
                </a:solidFill>
              </a:rPr>
              <a:t>Headquartered in Colorado</a:t>
            </a:r>
          </a:p>
          <a:p>
            <a:pPr marL="285750" lvl="0" indent="-285750">
              <a:spcAft>
                <a:spcPts val="1200"/>
              </a:spcAft>
              <a:buClr>
                <a:srgbClr val="44697D"/>
              </a:buClr>
              <a:buFont typeface="Arial" panose="020B0604020202020204" pitchFamily="34" charset="0"/>
              <a:buChar char="•"/>
              <a:defRPr/>
            </a:pPr>
            <a:r>
              <a:rPr lang="en-US" sz="1600" dirty="0">
                <a:solidFill>
                  <a:srgbClr val="44697D"/>
                </a:solidFill>
              </a:rPr>
              <a:t>Approximately 24,000 </a:t>
            </a:r>
            <a:r>
              <a:rPr lang="en-US" sz="1600" dirty="0" smtClean="0">
                <a:solidFill>
                  <a:srgbClr val="44697D"/>
                </a:solidFill>
              </a:rPr>
              <a:t>employees </a:t>
            </a:r>
            <a:r>
              <a:rPr lang="en-US" sz="1600" dirty="0">
                <a:solidFill>
                  <a:srgbClr val="44697D"/>
                </a:solidFill>
              </a:rPr>
              <a:t>and contractors worldwide</a:t>
            </a:r>
          </a:p>
          <a:p>
            <a:pPr marL="285750" lvl="0" indent="-285750">
              <a:spcAft>
                <a:spcPts val="1200"/>
              </a:spcAft>
              <a:buClr>
                <a:srgbClr val="44697D"/>
              </a:buClr>
              <a:buFont typeface="Arial" panose="020B0604020202020204" pitchFamily="34" charset="0"/>
              <a:buChar char="•"/>
              <a:defRPr/>
            </a:pPr>
            <a:r>
              <a:rPr lang="en-US" sz="1600" dirty="0" smtClean="0">
                <a:solidFill>
                  <a:srgbClr val="44697D"/>
                </a:solidFill>
              </a:rPr>
              <a:t>Included </a:t>
            </a:r>
            <a:r>
              <a:rPr lang="en-US" sz="1600" dirty="0" smtClean="0">
                <a:solidFill>
                  <a:srgbClr val="44697D"/>
                </a:solidFill>
              </a:rPr>
              <a:t>in Dow </a:t>
            </a:r>
            <a:r>
              <a:rPr lang="en-US" sz="1600" dirty="0">
                <a:solidFill>
                  <a:srgbClr val="44697D"/>
                </a:solidFill>
              </a:rPr>
              <a:t>Jones Sustainability World </a:t>
            </a:r>
            <a:r>
              <a:rPr lang="en-US" sz="1600" dirty="0" smtClean="0">
                <a:solidFill>
                  <a:srgbClr val="44697D"/>
                </a:solidFill>
              </a:rPr>
              <a:t>Index for 11 years and named mining industry leader 3 years running</a:t>
            </a:r>
          </a:p>
          <a:p>
            <a:pPr marL="285750" lvl="0" indent="-285750">
              <a:spcAft>
                <a:spcPts val="1200"/>
              </a:spcAft>
              <a:buClr>
                <a:srgbClr val="44697D"/>
              </a:buClr>
              <a:buFont typeface="Arial" panose="020B0604020202020204" pitchFamily="34" charset="0"/>
              <a:buChar char="•"/>
              <a:defRPr/>
            </a:pPr>
            <a:r>
              <a:rPr lang="en-US" sz="1600" dirty="0" smtClean="0">
                <a:solidFill>
                  <a:srgbClr val="44697D"/>
                </a:solidFill>
              </a:rPr>
              <a:t>Recently included in Fortune magazine’s list of most admired </a:t>
            </a:r>
            <a:r>
              <a:rPr lang="en-US" sz="1600" dirty="0" smtClean="0">
                <a:solidFill>
                  <a:srgbClr val="44697D"/>
                </a:solidFill>
              </a:rPr>
              <a:t>companies</a:t>
            </a:r>
            <a:endParaRPr lang="en-US" sz="1600" dirty="0" smtClean="0">
              <a:solidFill>
                <a:srgbClr val="44697D"/>
              </a:solidFill>
            </a:endParaRPr>
          </a:p>
        </p:txBody>
      </p:sp>
      <p:pic>
        <p:nvPicPr>
          <p:cNvPr id="1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958" t="36111" r="62083" b="27180"/>
          <a:stretch/>
        </p:blipFill>
        <p:spPr bwMode="auto">
          <a:xfrm>
            <a:off x="5645329" y="873656"/>
            <a:ext cx="1669869" cy="181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73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1" r="1259"/>
          <a:stretch/>
        </p:blipFill>
        <p:spPr bwMode="auto">
          <a:xfrm>
            <a:off x="845322" y="1145133"/>
            <a:ext cx="7863840" cy="437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Oval 33"/>
          <p:cNvSpPr/>
          <p:nvPr/>
        </p:nvSpPr>
        <p:spPr>
          <a:xfrm>
            <a:off x="7571067" y="4344525"/>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5" name="Oval 34"/>
          <p:cNvSpPr/>
          <p:nvPr/>
        </p:nvSpPr>
        <p:spPr>
          <a:xfrm>
            <a:off x="7246805" y="4657817"/>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8" name="TextBox 37"/>
          <p:cNvSpPr txBox="1"/>
          <p:nvPr/>
        </p:nvSpPr>
        <p:spPr>
          <a:xfrm>
            <a:off x="158902" y="1288123"/>
            <a:ext cx="3054268" cy="1569660"/>
          </a:xfrm>
          <a:prstGeom prst="rect">
            <a:avLst/>
          </a:prstGeom>
          <a:noFill/>
        </p:spPr>
        <p:txBody>
          <a:bodyPr wrap="square" rtlCol="0">
            <a:spAutoFit/>
          </a:bodyPr>
          <a:lstStyle/>
          <a:p>
            <a:r>
              <a:rPr lang="en-US" sz="1600" b="1" u="sng" dirty="0" smtClean="0">
                <a:solidFill>
                  <a:srgbClr val="44697D"/>
                </a:solidFill>
                <a:cs typeface="Arial" pitchFamily="34" charset="0"/>
              </a:rPr>
              <a:t>North America</a:t>
            </a:r>
            <a:r>
              <a:rPr lang="en-US" sz="1600" b="1" dirty="0" smtClean="0">
                <a:solidFill>
                  <a:srgbClr val="44697D"/>
                </a:solidFill>
                <a:cs typeface="Arial" pitchFamily="34" charset="0"/>
              </a:rPr>
              <a:t> </a:t>
            </a:r>
          </a:p>
          <a:p>
            <a:r>
              <a:rPr lang="en-US" sz="1600" dirty="0" smtClean="0">
                <a:solidFill>
                  <a:srgbClr val="44697D"/>
                </a:solidFill>
                <a:cs typeface="Arial" pitchFamily="34" charset="0"/>
              </a:rPr>
              <a:t>Carlin</a:t>
            </a:r>
          </a:p>
          <a:p>
            <a:r>
              <a:rPr lang="en-US" sz="1600" dirty="0" smtClean="0">
                <a:solidFill>
                  <a:srgbClr val="44697D"/>
                </a:solidFill>
                <a:cs typeface="Arial" pitchFamily="34" charset="0"/>
              </a:rPr>
              <a:t>Twin Creeks</a:t>
            </a:r>
            <a:endParaRPr lang="en-US" sz="1600" dirty="0">
              <a:solidFill>
                <a:srgbClr val="44697D"/>
              </a:solidFill>
              <a:cs typeface="Arial" pitchFamily="34" charset="0"/>
            </a:endParaRPr>
          </a:p>
          <a:p>
            <a:r>
              <a:rPr lang="en-US" sz="1600" dirty="0" smtClean="0">
                <a:solidFill>
                  <a:srgbClr val="44697D"/>
                </a:solidFill>
                <a:cs typeface="Arial" pitchFamily="34" charset="0"/>
              </a:rPr>
              <a:t>Long Canyon</a:t>
            </a:r>
          </a:p>
          <a:p>
            <a:r>
              <a:rPr lang="en-US" sz="1600" dirty="0" smtClean="0">
                <a:solidFill>
                  <a:srgbClr val="44697D"/>
                </a:solidFill>
                <a:cs typeface="Arial" pitchFamily="34" charset="0"/>
              </a:rPr>
              <a:t>CC&amp;V</a:t>
            </a:r>
            <a:endParaRPr lang="en-US" sz="1600" dirty="0" smtClean="0">
              <a:solidFill>
                <a:srgbClr val="44697D"/>
              </a:solidFill>
              <a:cs typeface="Arial" pitchFamily="34" charset="0"/>
            </a:endParaRPr>
          </a:p>
          <a:p>
            <a:r>
              <a:rPr lang="en-US" sz="1600" dirty="0" err="1" smtClean="0">
                <a:solidFill>
                  <a:srgbClr val="44697D"/>
                </a:solidFill>
                <a:cs typeface="Arial" pitchFamily="34" charset="0"/>
              </a:rPr>
              <a:t>Midnite</a:t>
            </a:r>
            <a:r>
              <a:rPr lang="en-US" sz="1600" dirty="0" smtClean="0">
                <a:solidFill>
                  <a:srgbClr val="44697D"/>
                </a:solidFill>
                <a:cs typeface="Arial" pitchFamily="34" charset="0"/>
              </a:rPr>
              <a:t> Mine (L)</a:t>
            </a:r>
            <a:endParaRPr lang="en-US" sz="1600" dirty="0" smtClean="0">
              <a:solidFill>
                <a:srgbClr val="44697D"/>
              </a:solidFill>
              <a:cs typeface="Arial" pitchFamily="34" charset="0"/>
            </a:endParaRPr>
          </a:p>
        </p:txBody>
      </p:sp>
      <p:sp>
        <p:nvSpPr>
          <p:cNvPr id="39" name="TextBox 38"/>
          <p:cNvSpPr txBox="1"/>
          <p:nvPr/>
        </p:nvSpPr>
        <p:spPr>
          <a:xfrm>
            <a:off x="4312920" y="3896360"/>
            <a:ext cx="1416457" cy="1077218"/>
          </a:xfrm>
          <a:prstGeom prst="rect">
            <a:avLst/>
          </a:prstGeom>
          <a:noFill/>
          <a:ln w="6350">
            <a:noFill/>
          </a:ln>
        </p:spPr>
        <p:txBody>
          <a:bodyPr wrap="square" rtlCol="0">
            <a:spAutoFit/>
          </a:bodyPr>
          <a:lstStyle/>
          <a:p>
            <a:r>
              <a:rPr lang="en-US" sz="1600" b="1" u="sng" dirty="0" smtClean="0">
                <a:solidFill>
                  <a:srgbClr val="44697D"/>
                </a:solidFill>
                <a:cs typeface="Arial" pitchFamily="34" charset="0"/>
              </a:rPr>
              <a:t>Africa</a:t>
            </a:r>
            <a:endParaRPr lang="en-US" sz="1600" u="sng" dirty="0" smtClean="0">
              <a:solidFill>
                <a:srgbClr val="44697D"/>
              </a:solidFill>
              <a:cs typeface="Arial" pitchFamily="34" charset="0"/>
            </a:endParaRPr>
          </a:p>
          <a:p>
            <a:r>
              <a:rPr lang="en-US" sz="1600" dirty="0" smtClean="0">
                <a:cs typeface="Arial" pitchFamily="34" charset="0"/>
              </a:rPr>
              <a:t>Ahafo</a:t>
            </a:r>
          </a:p>
          <a:p>
            <a:r>
              <a:rPr lang="en-US" sz="1600" dirty="0" smtClean="0">
                <a:cs typeface="Arial" pitchFamily="34" charset="0"/>
              </a:rPr>
              <a:t>Akyem</a:t>
            </a:r>
          </a:p>
          <a:p>
            <a:endParaRPr lang="en-US" sz="1600" b="1" dirty="0">
              <a:solidFill>
                <a:srgbClr val="FF0000"/>
              </a:solidFill>
            </a:endParaRPr>
          </a:p>
        </p:txBody>
      </p:sp>
      <p:sp>
        <p:nvSpPr>
          <p:cNvPr id="67" name="TextBox 66"/>
          <p:cNvSpPr txBox="1"/>
          <p:nvPr/>
        </p:nvSpPr>
        <p:spPr>
          <a:xfrm>
            <a:off x="5728770" y="4724400"/>
            <a:ext cx="1658222" cy="1323439"/>
          </a:xfrm>
          <a:prstGeom prst="rect">
            <a:avLst/>
          </a:prstGeom>
          <a:noFill/>
        </p:spPr>
        <p:txBody>
          <a:bodyPr wrap="square" rtlCol="0">
            <a:spAutoFit/>
          </a:bodyPr>
          <a:lstStyle/>
          <a:p>
            <a:r>
              <a:rPr lang="en-US" sz="1600" b="1" u="sng" dirty="0" smtClean="0">
                <a:solidFill>
                  <a:srgbClr val="44697D"/>
                </a:solidFill>
                <a:cs typeface="Arial" pitchFamily="34" charset="0"/>
              </a:rPr>
              <a:t>Australia</a:t>
            </a:r>
            <a:endParaRPr lang="en-US" sz="1600" u="sng" dirty="0" smtClean="0">
              <a:solidFill>
                <a:srgbClr val="44697D"/>
              </a:solidFill>
              <a:cs typeface="Arial" pitchFamily="34" charset="0"/>
            </a:endParaRPr>
          </a:p>
          <a:p>
            <a:r>
              <a:rPr lang="en-US" sz="1600" dirty="0" smtClean="0">
                <a:solidFill>
                  <a:srgbClr val="44697D"/>
                </a:solidFill>
                <a:cs typeface="Arial" pitchFamily="34" charset="0"/>
              </a:rPr>
              <a:t>Boddington</a:t>
            </a:r>
          </a:p>
          <a:p>
            <a:r>
              <a:rPr lang="en-US" sz="1600" dirty="0" err="1" smtClean="0">
                <a:solidFill>
                  <a:srgbClr val="44697D"/>
                </a:solidFill>
                <a:cs typeface="Arial" pitchFamily="34" charset="0"/>
              </a:rPr>
              <a:t>Kalgoorlie</a:t>
            </a:r>
            <a:endParaRPr lang="en-US" sz="1600" dirty="0" smtClean="0">
              <a:solidFill>
                <a:srgbClr val="44697D"/>
              </a:solidFill>
              <a:cs typeface="Arial" pitchFamily="34" charset="0"/>
            </a:endParaRPr>
          </a:p>
          <a:p>
            <a:r>
              <a:rPr lang="en-US" sz="1600" dirty="0" smtClean="0">
                <a:solidFill>
                  <a:srgbClr val="44697D"/>
                </a:solidFill>
                <a:cs typeface="Arial" pitchFamily="34" charset="0"/>
              </a:rPr>
              <a:t>Tanami</a:t>
            </a:r>
          </a:p>
          <a:p>
            <a:r>
              <a:rPr lang="en-US" sz="1600" dirty="0" smtClean="0">
                <a:solidFill>
                  <a:srgbClr val="44697D"/>
                </a:solidFill>
                <a:cs typeface="Arial" pitchFamily="34" charset="0"/>
              </a:rPr>
              <a:t>Woodcutters (L)</a:t>
            </a:r>
            <a:endParaRPr lang="en-US" sz="1600" dirty="0" smtClean="0">
              <a:solidFill>
                <a:srgbClr val="44697D"/>
              </a:solidFill>
              <a:cs typeface="Arial" pitchFamily="34" charset="0"/>
            </a:endParaRPr>
          </a:p>
        </p:txBody>
      </p:sp>
      <p:sp>
        <p:nvSpPr>
          <p:cNvPr id="70" name="Rectangle 69"/>
          <p:cNvSpPr/>
          <p:nvPr/>
        </p:nvSpPr>
        <p:spPr>
          <a:xfrm>
            <a:off x="5681450" y="1101128"/>
            <a:ext cx="3142207" cy="276999"/>
          </a:xfrm>
          <a:prstGeom prst="rect">
            <a:avLst/>
          </a:prstGeom>
        </p:spPr>
        <p:txBody>
          <a:bodyPr wrap="none">
            <a:spAutoFit/>
          </a:bodyPr>
          <a:lstStyle/>
          <a:p>
            <a:pPr algn="ctr"/>
            <a:r>
              <a:rPr lang="en-US" sz="1200" b="1" dirty="0">
                <a:solidFill>
                  <a:schemeClr val="bg1"/>
                </a:solidFill>
              </a:rPr>
              <a:t>Reserve sensitivity to gold </a:t>
            </a:r>
            <a:r>
              <a:rPr lang="en-US" sz="1200" b="1" dirty="0" smtClean="0">
                <a:solidFill>
                  <a:schemeClr val="bg1"/>
                </a:solidFill>
              </a:rPr>
              <a:t>price* </a:t>
            </a:r>
            <a:r>
              <a:rPr lang="en-US" sz="1200" dirty="0">
                <a:solidFill>
                  <a:schemeClr val="bg1"/>
                </a:solidFill>
              </a:rPr>
              <a:t>(Moz)</a:t>
            </a:r>
            <a:r>
              <a:rPr lang="en-US" sz="1200" b="1" dirty="0">
                <a:solidFill>
                  <a:schemeClr val="bg1"/>
                </a:solidFill>
              </a:rPr>
              <a:t> </a:t>
            </a:r>
          </a:p>
        </p:txBody>
      </p:sp>
      <p:sp>
        <p:nvSpPr>
          <p:cNvPr id="71" name="Title 1"/>
          <p:cNvSpPr txBox="1">
            <a:spLocks/>
          </p:cNvSpPr>
          <p:nvPr/>
        </p:nvSpPr>
        <p:spPr>
          <a:xfrm>
            <a:off x="313337" y="164696"/>
            <a:ext cx="8396901"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2800" dirty="0" smtClean="0">
                <a:latin typeface="Arial" panose="020B0604020202020204" pitchFamily="34" charset="0"/>
                <a:cs typeface="Arial" panose="020B0604020202020204" pitchFamily="34" charset="0"/>
              </a:rPr>
              <a:t>Intersection with Indigenous Peoples</a:t>
            </a:r>
            <a:endParaRPr lang="en-US" altLang="en-US" sz="2800" dirty="0">
              <a:latin typeface="Arial" panose="020B0604020202020204" pitchFamily="34" charset="0"/>
              <a:cs typeface="Arial" panose="020B0604020202020204" pitchFamily="34" charset="0"/>
            </a:endParaRPr>
          </a:p>
        </p:txBody>
      </p:sp>
      <p:sp>
        <p:nvSpPr>
          <p:cNvPr id="72" name="Oval 71"/>
          <p:cNvSpPr/>
          <p:nvPr/>
        </p:nvSpPr>
        <p:spPr>
          <a:xfrm>
            <a:off x="2152800" y="2786979"/>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73" name="Oval 72"/>
          <p:cNvSpPr/>
          <p:nvPr/>
        </p:nvSpPr>
        <p:spPr>
          <a:xfrm>
            <a:off x="2033837" y="2807101"/>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75" name="Oval 74"/>
          <p:cNvSpPr/>
          <p:nvPr/>
        </p:nvSpPr>
        <p:spPr>
          <a:xfrm>
            <a:off x="2827372" y="4017627"/>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78" name="Oval 77"/>
          <p:cNvSpPr/>
          <p:nvPr/>
        </p:nvSpPr>
        <p:spPr>
          <a:xfrm>
            <a:off x="3213170" y="3807039"/>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79" name="TextBox 78"/>
          <p:cNvSpPr txBox="1"/>
          <p:nvPr/>
        </p:nvSpPr>
        <p:spPr>
          <a:xfrm>
            <a:off x="820279" y="4046121"/>
            <a:ext cx="2105801" cy="1077218"/>
          </a:xfrm>
          <a:prstGeom prst="rect">
            <a:avLst/>
          </a:prstGeom>
          <a:noFill/>
        </p:spPr>
        <p:txBody>
          <a:bodyPr wrap="square" rtlCol="0">
            <a:spAutoFit/>
          </a:bodyPr>
          <a:lstStyle/>
          <a:p>
            <a:r>
              <a:rPr lang="en-US" sz="1600" b="1" u="sng" dirty="0" smtClean="0">
                <a:solidFill>
                  <a:srgbClr val="44697D"/>
                </a:solidFill>
                <a:cs typeface="Arial" pitchFamily="34" charset="0"/>
              </a:rPr>
              <a:t>South America</a:t>
            </a:r>
          </a:p>
          <a:p>
            <a:r>
              <a:rPr lang="en-US" sz="1600" dirty="0" err="1" smtClean="0">
                <a:solidFill>
                  <a:srgbClr val="44697D"/>
                </a:solidFill>
                <a:cs typeface="Arial" pitchFamily="34" charset="0"/>
              </a:rPr>
              <a:t>Yanacocha</a:t>
            </a:r>
            <a:endParaRPr lang="en-US" sz="1600" dirty="0" smtClean="0">
              <a:solidFill>
                <a:srgbClr val="44697D"/>
              </a:solidFill>
              <a:cs typeface="Arial" pitchFamily="34" charset="0"/>
            </a:endParaRPr>
          </a:p>
          <a:p>
            <a:r>
              <a:rPr lang="en-US" sz="1600" dirty="0" err="1" smtClean="0">
                <a:solidFill>
                  <a:srgbClr val="44697D"/>
                </a:solidFill>
                <a:cs typeface="Arial" pitchFamily="34" charset="0"/>
              </a:rPr>
              <a:t>Merian</a:t>
            </a:r>
            <a:endParaRPr lang="en-US" sz="1600" dirty="0" smtClean="0">
              <a:solidFill>
                <a:srgbClr val="44697D"/>
              </a:solidFill>
              <a:cs typeface="Arial" pitchFamily="34" charset="0"/>
            </a:endParaRPr>
          </a:p>
          <a:p>
            <a:endParaRPr lang="en-US" sz="1600" dirty="0" smtClean="0">
              <a:solidFill>
                <a:srgbClr val="44697D"/>
              </a:solidFill>
              <a:cs typeface="Arial" pitchFamily="34" charset="0"/>
            </a:endParaRPr>
          </a:p>
        </p:txBody>
      </p:sp>
      <p:sp>
        <p:nvSpPr>
          <p:cNvPr id="82" name="Oval 81"/>
          <p:cNvSpPr/>
          <p:nvPr/>
        </p:nvSpPr>
        <p:spPr>
          <a:xfrm>
            <a:off x="4626589" y="3757738"/>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84" name="Oval 83"/>
          <p:cNvSpPr/>
          <p:nvPr/>
        </p:nvSpPr>
        <p:spPr>
          <a:xfrm>
            <a:off x="2038556" y="2846721"/>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pic>
        <p:nvPicPr>
          <p:cNvPr id="2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4866" y="1581625"/>
            <a:ext cx="1652692" cy="10988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a:off x="2310812" y="2680520"/>
            <a:ext cx="1952399" cy="738664"/>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solidFill>
                  <a:srgbClr val="C00000"/>
                </a:solidFill>
                <a:cs typeface="Arial" pitchFamily="34" charset="0"/>
              </a:rPr>
              <a:t>Spokane</a:t>
            </a:r>
          </a:p>
          <a:p>
            <a:pPr marL="171450" indent="-171450">
              <a:buFont typeface="Arial" panose="020B0604020202020204" pitchFamily="34" charset="0"/>
              <a:buChar char="•"/>
            </a:pPr>
            <a:r>
              <a:rPr lang="en-US" sz="1400" dirty="0" smtClean="0">
                <a:solidFill>
                  <a:srgbClr val="C00000"/>
                </a:solidFill>
                <a:cs typeface="Arial" pitchFamily="34" charset="0"/>
              </a:rPr>
              <a:t>Western Shoshone</a:t>
            </a:r>
          </a:p>
          <a:p>
            <a:pPr marL="171450" indent="-171450">
              <a:buFont typeface="Arial" panose="020B0604020202020204" pitchFamily="34" charset="0"/>
              <a:buChar char="•"/>
            </a:pPr>
            <a:r>
              <a:rPr lang="en-US" sz="1400" dirty="0" smtClean="0">
                <a:solidFill>
                  <a:srgbClr val="C00000"/>
                </a:solidFill>
                <a:cs typeface="Arial" pitchFamily="34" charset="0"/>
              </a:rPr>
              <a:t>Goshute</a:t>
            </a:r>
          </a:p>
        </p:txBody>
      </p:sp>
      <p:pic>
        <p:nvPicPr>
          <p:cNvPr id="3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269" t="26995" r="30172" b="36078"/>
          <a:stretch/>
        </p:blipFill>
        <p:spPr bwMode="auto">
          <a:xfrm>
            <a:off x="2352122" y="4386217"/>
            <a:ext cx="1846000" cy="7919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6" name="TextBox 35"/>
          <p:cNvSpPr txBox="1"/>
          <p:nvPr/>
        </p:nvSpPr>
        <p:spPr>
          <a:xfrm>
            <a:off x="2272451" y="5240516"/>
            <a:ext cx="1952399"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err="1" smtClean="0">
                <a:solidFill>
                  <a:srgbClr val="C00000"/>
                </a:solidFill>
                <a:cs typeface="Arial" pitchFamily="34" charset="0"/>
              </a:rPr>
              <a:t>Pamaka</a:t>
            </a:r>
            <a:r>
              <a:rPr lang="en-US" sz="1400" dirty="0" smtClean="0">
                <a:solidFill>
                  <a:srgbClr val="C00000"/>
                </a:solidFill>
                <a:cs typeface="Arial" pitchFamily="34" charset="0"/>
              </a:rPr>
              <a:t> Tribe</a:t>
            </a:r>
          </a:p>
          <a:p>
            <a:pPr marL="285750" indent="-285750">
              <a:buFont typeface="Arial" panose="020B0604020202020204" pitchFamily="34" charset="0"/>
              <a:buChar char="•"/>
            </a:pPr>
            <a:r>
              <a:rPr lang="en-US" sz="1400" dirty="0" err="1" smtClean="0">
                <a:solidFill>
                  <a:srgbClr val="C00000"/>
                </a:solidFill>
                <a:cs typeface="Arial" pitchFamily="34" charset="0"/>
              </a:rPr>
              <a:t>Kawina</a:t>
            </a:r>
            <a:r>
              <a:rPr lang="en-US" sz="1400" dirty="0" smtClean="0">
                <a:solidFill>
                  <a:srgbClr val="C00000"/>
                </a:solidFill>
                <a:cs typeface="Arial" pitchFamily="34" charset="0"/>
              </a:rPr>
              <a:t> Tribe</a:t>
            </a:r>
            <a:endParaRPr lang="en-US" sz="1400" dirty="0">
              <a:solidFill>
                <a:srgbClr val="C00000"/>
              </a:solidFill>
              <a:cs typeface="Arial" pitchFamily="34" charset="0"/>
            </a:endParaRPr>
          </a:p>
        </p:txBody>
      </p:sp>
      <p:pic>
        <p:nvPicPr>
          <p:cNvPr id="3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0643" y="4991084"/>
            <a:ext cx="1595508" cy="10650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0" name="TextBox 39"/>
          <p:cNvSpPr txBox="1"/>
          <p:nvPr/>
        </p:nvSpPr>
        <p:spPr>
          <a:xfrm>
            <a:off x="7142198" y="6119336"/>
            <a:ext cx="1952399" cy="738664"/>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solidFill>
                  <a:srgbClr val="C00000"/>
                </a:solidFill>
              </a:rPr>
              <a:t>Warlpiri</a:t>
            </a:r>
          </a:p>
          <a:p>
            <a:pPr marL="171450" indent="-171450">
              <a:buFont typeface="Arial" panose="020B0604020202020204" pitchFamily="34" charset="0"/>
              <a:buChar char="•"/>
            </a:pPr>
            <a:r>
              <a:rPr lang="en-US" sz="1400" dirty="0" err="1">
                <a:solidFill>
                  <a:srgbClr val="C00000"/>
                </a:solidFill>
                <a:cs typeface="Arial" pitchFamily="34" charset="0"/>
              </a:rPr>
              <a:t>Gnaala</a:t>
            </a:r>
            <a:r>
              <a:rPr lang="en-US" sz="1400" dirty="0">
                <a:solidFill>
                  <a:srgbClr val="C00000"/>
                </a:solidFill>
                <a:cs typeface="Arial" pitchFamily="34" charset="0"/>
              </a:rPr>
              <a:t> Karla </a:t>
            </a:r>
            <a:r>
              <a:rPr lang="en-US" sz="1400" dirty="0" err="1" smtClean="0">
                <a:solidFill>
                  <a:srgbClr val="C00000"/>
                </a:solidFill>
                <a:cs typeface="Arial" pitchFamily="34" charset="0"/>
              </a:rPr>
              <a:t>Booja</a:t>
            </a:r>
            <a:endParaRPr lang="en-US" sz="1400" dirty="0" smtClean="0">
              <a:solidFill>
                <a:srgbClr val="C00000"/>
              </a:solidFill>
              <a:cs typeface="Arial" pitchFamily="34" charset="0"/>
            </a:endParaRPr>
          </a:p>
          <a:p>
            <a:pPr marL="171450" indent="-171450">
              <a:buFont typeface="Arial" panose="020B0604020202020204" pitchFamily="34" charset="0"/>
              <a:buChar char="•"/>
            </a:pPr>
            <a:r>
              <a:rPr lang="en-US" sz="1400" dirty="0" err="1">
                <a:solidFill>
                  <a:srgbClr val="C00000"/>
                </a:solidFill>
                <a:cs typeface="Arial" pitchFamily="34" charset="0"/>
              </a:rPr>
              <a:t>Ninga</a:t>
            </a:r>
            <a:r>
              <a:rPr lang="en-US" sz="1400" dirty="0">
                <a:solidFill>
                  <a:srgbClr val="C00000"/>
                </a:solidFill>
                <a:cs typeface="Arial" pitchFamily="34" charset="0"/>
              </a:rPr>
              <a:t> Mia</a:t>
            </a:r>
          </a:p>
        </p:txBody>
      </p:sp>
      <p:sp>
        <p:nvSpPr>
          <p:cNvPr id="41" name="Oval 40"/>
          <p:cNvSpPr/>
          <p:nvPr/>
        </p:nvSpPr>
        <p:spPr>
          <a:xfrm>
            <a:off x="4646129" y="3769031"/>
            <a:ext cx="147681" cy="147681"/>
          </a:xfrm>
          <a:prstGeom prst="ellipse">
            <a:avLst/>
          </a:prstGeom>
          <a:solidFill>
            <a:srgbClr val="091858"/>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Tree>
    <p:custDataLst>
      <p:tags r:id="rId1"/>
    </p:custDataLst>
    <p:extLst>
      <p:ext uri="{BB962C8B-B14F-4D97-AF65-F5344CB8AC3E}">
        <p14:creationId xmlns:p14="http://schemas.microsoft.com/office/powerpoint/2010/main" val="412407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8" grpId="0"/>
      <p:bldP spid="39" grpId="0"/>
      <p:bldP spid="67" grpId="0"/>
      <p:bldP spid="72" grpId="0" animBg="1"/>
      <p:bldP spid="75" grpId="0" animBg="1"/>
      <p:bldP spid="78" grpId="0" animBg="1"/>
      <p:bldP spid="79" grpId="0"/>
      <p:bldP spid="82" grpId="0" animBg="1"/>
      <p:bldP spid="84" grpId="0" animBg="1"/>
      <p:bldP spid="30" grpId="0"/>
      <p:bldP spid="36" grpId="0"/>
      <p:bldP spid="40" grpId="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1" y="240770"/>
            <a:ext cx="8717203" cy="436562"/>
          </a:xfrm>
        </p:spPr>
        <p:txBody>
          <a:bodyPr>
            <a:noAutofit/>
          </a:bodyPr>
          <a:lstStyle/>
          <a:p>
            <a:r>
              <a:rPr lang="en-US" dirty="0" smtClean="0"/>
              <a:t>Indigenous Peoples Policy Timeline – milestones</a:t>
            </a:r>
            <a:endParaRPr lang="en-US" dirty="0"/>
          </a:p>
        </p:txBody>
      </p:sp>
      <p:graphicFrame>
        <p:nvGraphicFramePr>
          <p:cNvPr id="3" name="Diagram 2"/>
          <p:cNvGraphicFramePr/>
          <p:nvPr>
            <p:extLst>
              <p:ext uri="{D42A27DB-BD31-4B8C-83A1-F6EECF244321}">
                <p14:modId xmlns:p14="http://schemas.microsoft.com/office/powerpoint/2010/main" val="1717337133"/>
              </p:ext>
            </p:extLst>
          </p:nvPr>
        </p:nvGraphicFramePr>
        <p:xfrm>
          <a:off x="1016000" y="2317750"/>
          <a:ext cx="7175500" cy="458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owchart: Connector 5"/>
          <p:cNvSpPr/>
          <p:nvPr/>
        </p:nvSpPr>
        <p:spPr>
          <a:xfrm>
            <a:off x="6464300" y="3421434"/>
            <a:ext cx="127000" cy="101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p:cNvSpPr/>
          <p:nvPr/>
        </p:nvSpPr>
        <p:spPr>
          <a:xfrm>
            <a:off x="7067550" y="3347801"/>
            <a:ext cx="127000" cy="101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364480" y="1226688"/>
            <a:ext cx="1662430" cy="1569660"/>
          </a:xfrm>
          <a:prstGeom prst="rect">
            <a:avLst/>
          </a:prstGeom>
          <a:noFill/>
        </p:spPr>
        <p:txBody>
          <a:bodyPr wrap="square" rtlCol="0">
            <a:spAutoFit/>
          </a:bodyPr>
          <a:lstStyle/>
          <a:p>
            <a:r>
              <a:rPr lang="en-US" sz="1600" b="1" dirty="0" smtClean="0"/>
              <a:t>2014: </a:t>
            </a:r>
            <a:r>
              <a:rPr lang="en-US" sz="1600" dirty="0" smtClean="0"/>
              <a:t>Sustainability/ Stakeholder </a:t>
            </a:r>
            <a:r>
              <a:rPr lang="en-US" sz="1600" dirty="0" smtClean="0"/>
              <a:t>Engagement Policy includes </a:t>
            </a:r>
            <a:r>
              <a:rPr lang="en-US" sz="1600" dirty="0" smtClean="0"/>
              <a:t>IPs commitment</a:t>
            </a:r>
            <a:endParaRPr lang="en-US" sz="1600" b="1" dirty="0"/>
          </a:p>
        </p:txBody>
      </p:sp>
      <p:sp>
        <p:nvSpPr>
          <p:cNvPr id="16" name="TextBox 15"/>
          <p:cNvSpPr txBox="1"/>
          <p:nvPr/>
        </p:nvSpPr>
        <p:spPr>
          <a:xfrm>
            <a:off x="6743700" y="974024"/>
            <a:ext cx="1524000" cy="1077218"/>
          </a:xfrm>
          <a:prstGeom prst="rect">
            <a:avLst/>
          </a:prstGeom>
          <a:noFill/>
        </p:spPr>
        <p:txBody>
          <a:bodyPr wrap="square" rtlCol="0">
            <a:spAutoFit/>
          </a:bodyPr>
          <a:lstStyle/>
          <a:p>
            <a:r>
              <a:rPr lang="en-US" sz="1600" b="1" dirty="0" smtClean="0"/>
              <a:t>2015: </a:t>
            </a:r>
            <a:r>
              <a:rPr lang="en-US" sz="1600" dirty="0" smtClean="0"/>
              <a:t>Indigenous Peoples Standard</a:t>
            </a:r>
            <a:endParaRPr lang="en-US" sz="1600" b="1" dirty="0"/>
          </a:p>
        </p:txBody>
      </p:sp>
      <p:sp>
        <p:nvSpPr>
          <p:cNvPr id="22" name="TextBox 21"/>
          <p:cNvSpPr txBox="1"/>
          <p:nvPr/>
        </p:nvSpPr>
        <p:spPr>
          <a:xfrm>
            <a:off x="7763510" y="726440"/>
            <a:ext cx="1524000" cy="1815882"/>
          </a:xfrm>
          <a:prstGeom prst="rect">
            <a:avLst/>
          </a:prstGeom>
          <a:noFill/>
        </p:spPr>
        <p:txBody>
          <a:bodyPr wrap="square" rtlCol="0">
            <a:spAutoFit/>
          </a:bodyPr>
          <a:lstStyle/>
          <a:p>
            <a:r>
              <a:rPr lang="en-US" sz="1600" b="1" dirty="0" smtClean="0"/>
              <a:t>2017: </a:t>
            </a:r>
          </a:p>
          <a:p>
            <a:r>
              <a:rPr lang="en-US" sz="1600" dirty="0" smtClean="0"/>
              <a:t>Global Working Group</a:t>
            </a:r>
          </a:p>
          <a:p>
            <a:r>
              <a:rPr lang="en-US" sz="1600" dirty="0" smtClean="0"/>
              <a:t>First set of standard audits </a:t>
            </a:r>
            <a:endParaRPr lang="en-US" sz="1600" b="1" dirty="0"/>
          </a:p>
        </p:txBody>
      </p:sp>
      <p:sp>
        <p:nvSpPr>
          <p:cNvPr id="26" name="Flowchart: Connector 25"/>
          <p:cNvSpPr/>
          <p:nvPr/>
        </p:nvSpPr>
        <p:spPr>
          <a:xfrm>
            <a:off x="7626350" y="3332534"/>
            <a:ext cx="127000" cy="101600"/>
          </a:xfrm>
          <a:prstGeom prst="flowChartConnector">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0480" y="3940671"/>
            <a:ext cx="2133600" cy="1815882"/>
          </a:xfrm>
          <a:prstGeom prst="rect">
            <a:avLst/>
          </a:prstGeom>
          <a:noFill/>
        </p:spPr>
        <p:txBody>
          <a:bodyPr wrap="square" rtlCol="0">
            <a:spAutoFit/>
          </a:bodyPr>
          <a:lstStyle/>
          <a:p>
            <a:r>
              <a:rPr lang="en-US" sz="1600" b="1" dirty="0" smtClean="0"/>
              <a:t>2003: </a:t>
            </a:r>
            <a:r>
              <a:rPr lang="en-US" sz="1600" dirty="0" smtClean="0"/>
              <a:t>Social Responsibility </a:t>
            </a:r>
            <a:r>
              <a:rPr lang="en-US" sz="1600" dirty="0"/>
              <a:t>Policy commitment to </a:t>
            </a:r>
            <a:r>
              <a:rPr lang="en-US" sz="1600" dirty="0" smtClean="0"/>
              <a:t>respect social</a:t>
            </a:r>
            <a:r>
              <a:rPr lang="en-US" sz="1600" dirty="0"/>
              <a:t>, economic and cultural rights of indigenous </a:t>
            </a:r>
            <a:r>
              <a:rPr lang="en-US" sz="1600" dirty="0" smtClean="0"/>
              <a:t>people</a:t>
            </a:r>
            <a:endParaRPr lang="en-US" sz="1600" b="1" dirty="0"/>
          </a:p>
        </p:txBody>
      </p:sp>
      <p:pic>
        <p:nvPicPr>
          <p:cNvPr id="3074" name="Picture 2" descr="https://www.icmm.com/website/publications/images/commitments/2013_icmm-ps_indigenous-people-144x20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8727" y="4362680"/>
            <a:ext cx="1706724" cy="241786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3010" y="974024"/>
            <a:ext cx="1878901" cy="285705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79612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Our Indigenous Peoples Standard</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95" t="7778" r="60659" b="6000"/>
          <a:stretch/>
        </p:blipFill>
        <p:spPr bwMode="auto">
          <a:xfrm>
            <a:off x="87281" y="1126066"/>
            <a:ext cx="4526438" cy="487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78819" y="1203246"/>
            <a:ext cx="4175760" cy="643253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t>Culturally appropriate </a:t>
            </a:r>
            <a:r>
              <a:rPr lang="en-US" dirty="0" smtClean="0"/>
              <a:t>engagement</a:t>
            </a:r>
            <a:endParaRPr lang="en-US" dirty="0" smtClean="0"/>
          </a:p>
          <a:p>
            <a:pPr marL="285750" indent="-285750">
              <a:spcAft>
                <a:spcPts val="1200"/>
              </a:spcAft>
              <a:buFont typeface="Arial" panose="020B0604020202020204" pitchFamily="34" charset="0"/>
              <a:buChar char="•"/>
            </a:pPr>
            <a:r>
              <a:rPr lang="en-US" dirty="0" smtClean="0"/>
              <a:t>Culturally appropriate permission to enter lands</a:t>
            </a:r>
          </a:p>
          <a:p>
            <a:pPr marL="285750" indent="-285750">
              <a:spcAft>
                <a:spcPts val="1200"/>
              </a:spcAft>
              <a:buFont typeface="Arial" panose="020B0604020202020204" pitchFamily="34" charset="0"/>
              <a:buChar char="•"/>
            </a:pPr>
            <a:r>
              <a:rPr lang="en-US" dirty="0" smtClean="0"/>
              <a:t>Impact evaluations in consultation with Indigenous Peoples</a:t>
            </a:r>
          </a:p>
          <a:p>
            <a:pPr marL="285750" indent="-285750">
              <a:spcAft>
                <a:spcPts val="1200"/>
              </a:spcAft>
              <a:buFont typeface="Arial" panose="020B0604020202020204" pitchFamily="34" charset="0"/>
              <a:buChar char="•"/>
            </a:pPr>
            <a:r>
              <a:rPr lang="en-US" b="1" i="1" dirty="0" smtClean="0"/>
              <a:t>Newmont </a:t>
            </a:r>
            <a:r>
              <a:rPr lang="en-US" b="1" i="1" dirty="0"/>
              <a:t>will work to obtain the Consent of Indigenous Peoples for new projects and changes to existing projects by focusing the process on reaching agreement on the basis for which the project should </a:t>
            </a:r>
            <a:r>
              <a:rPr lang="en-US" b="1" i="1" dirty="0" smtClean="0"/>
              <a:t>proceed</a:t>
            </a:r>
            <a:endParaRPr lang="en-US" dirty="0" smtClean="0"/>
          </a:p>
          <a:p>
            <a:pPr marL="285750" indent="-285750">
              <a:spcAft>
                <a:spcPts val="1200"/>
              </a:spcAft>
              <a:buFont typeface="Arial" panose="020B0604020202020204" pitchFamily="34" charset="0"/>
              <a:buChar char="•"/>
            </a:pPr>
            <a:r>
              <a:rPr lang="en-US" dirty="0" smtClean="0"/>
              <a:t>Formalize through agreements</a:t>
            </a:r>
          </a:p>
          <a:p>
            <a:pPr marL="285750" indent="-285750">
              <a:spcAft>
                <a:spcPts val="1200"/>
              </a:spcAft>
              <a:buFont typeface="Arial" panose="020B0604020202020204" pitchFamily="34" charset="0"/>
              <a:buChar char="•"/>
            </a:pPr>
            <a:r>
              <a:rPr lang="en-US" dirty="0" smtClean="0"/>
              <a:t>Cross-cultural training</a:t>
            </a:r>
          </a:p>
          <a:p>
            <a:pPr marL="285750" indent="-285750">
              <a:spcAft>
                <a:spcPts val="1200"/>
              </a:spcAft>
              <a:buFont typeface="Arial" panose="020B0604020202020204" pitchFamily="34" charset="0"/>
              <a:buChar char="•"/>
            </a:pPr>
            <a:r>
              <a:rPr lang="en-US" dirty="0" smtClean="0"/>
              <a:t>Local employment and procurement programs</a:t>
            </a:r>
            <a:endParaRPr lang="en-US" dirty="0"/>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32525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Case Study: </a:t>
            </a:r>
            <a:r>
              <a:rPr lang="en-US" dirty="0" smtClean="0"/>
              <a:t>Merian Mine - </a:t>
            </a:r>
            <a:r>
              <a:rPr lang="en-US" dirty="0" smtClean="0"/>
              <a:t>Suriname</a:t>
            </a:r>
            <a:endParaRPr lang="en-US" dirty="0"/>
          </a:p>
        </p:txBody>
      </p:sp>
      <p:sp>
        <p:nvSpPr>
          <p:cNvPr id="4" name="TextBox 3"/>
          <p:cNvSpPr txBox="1"/>
          <p:nvPr/>
        </p:nvSpPr>
        <p:spPr>
          <a:xfrm>
            <a:off x="104775" y="796388"/>
            <a:ext cx="8893175" cy="2923877"/>
          </a:xfrm>
          <a:prstGeom prst="rect">
            <a:avLst/>
          </a:prstGeom>
          <a:noFill/>
          <a:ln>
            <a:solidFill>
              <a:schemeClr val="tx1"/>
            </a:solidFill>
          </a:ln>
        </p:spPr>
        <p:txBody>
          <a:bodyPr>
            <a:spAutoFit/>
          </a:bodyPr>
          <a:lstStyle/>
          <a:p>
            <a:pPr marL="285750" indent="-285750">
              <a:spcAft>
                <a:spcPts val="1200"/>
              </a:spcAft>
              <a:buFont typeface="Arial" panose="020B0604020202020204" pitchFamily="34" charset="0"/>
              <a:buChar char="•"/>
              <a:defRPr/>
            </a:pPr>
            <a:r>
              <a:rPr lang="en-CA" dirty="0" smtClean="0">
                <a:latin typeface="+mj-lt"/>
              </a:rPr>
              <a:t>Located on traditional lands of </a:t>
            </a:r>
            <a:r>
              <a:rPr lang="en-CA" dirty="0" smtClean="0">
                <a:latin typeface="+mj-lt"/>
              </a:rPr>
              <a:t>the </a:t>
            </a:r>
            <a:r>
              <a:rPr lang="en-CA" dirty="0" err="1" smtClean="0">
                <a:latin typeface="+mj-lt"/>
              </a:rPr>
              <a:t>Pamaka</a:t>
            </a:r>
            <a:r>
              <a:rPr lang="en-CA" dirty="0" smtClean="0">
                <a:latin typeface="+mj-lt"/>
              </a:rPr>
              <a:t> (Maroon </a:t>
            </a:r>
            <a:r>
              <a:rPr lang="en-CA" dirty="0" smtClean="0">
                <a:latin typeface="+mj-lt"/>
              </a:rPr>
              <a:t>Tribal People)</a:t>
            </a:r>
            <a:endParaRPr lang="en-CA" dirty="0" smtClean="0">
              <a:latin typeface="+mj-lt"/>
            </a:endParaRPr>
          </a:p>
          <a:p>
            <a:pPr marL="285750" indent="-285750">
              <a:spcAft>
                <a:spcPts val="1200"/>
              </a:spcAft>
              <a:buFont typeface="Arial" panose="020B0604020202020204" pitchFamily="34" charset="0"/>
              <a:buChar char="•"/>
              <a:defRPr/>
            </a:pPr>
            <a:r>
              <a:rPr lang="en-CA" dirty="0" err="1" smtClean="0">
                <a:latin typeface="+mj-lt"/>
              </a:rPr>
              <a:t>Pamaka</a:t>
            </a:r>
            <a:r>
              <a:rPr lang="en-CA" dirty="0" smtClean="0">
                <a:latin typeface="+mj-lt"/>
              </a:rPr>
              <a:t>, one of the country’s 6 Maroon </a:t>
            </a:r>
            <a:r>
              <a:rPr lang="en-CA" dirty="0" smtClean="0">
                <a:latin typeface="+mj-lt"/>
              </a:rPr>
              <a:t>Tribes</a:t>
            </a:r>
            <a:r>
              <a:rPr lang="en-CA" dirty="0" smtClean="0">
                <a:latin typeface="+mj-lt"/>
              </a:rPr>
              <a:t>, claim customary ownership of the land on which Merian is located</a:t>
            </a:r>
          </a:p>
          <a:p>
            <a:pPr marL="285750" indent="-285750">
              <a:spcAft>
                <a:spcPts val="1200"/>
              </a:spcAft>
              <a:buFont typeface="Arial" panose="020B0604020202020204" pitchFamily="34" charset="0"/>
              <a:buChar char="•"/>
              <a:tabLst>
                <a:tab pos="6510338" algn="l"/>
              </a:tabLst>
              <a:defRPr/>
            </a:pPr>
            <a:r>
              <a:rPr lang="en-CA" dirty="0" smtClean="0">
                <a:latin typeface="+mj-lt"/>
              </a:rPr>
              <a:t>Newmont Suriname is </a:t>
            </a:r>
            <a:r>
              <a:rPr lang="en-CA" dirty="0" smtClean="0">
                <a:latin typeface="+mj-lt"/>
              </a:rPr>
              <a:t>a wholly-owned subsidiary of Newmont and is managing </a:t>
            </a:r>
            <a:r>
              <a:rPr lang="en-CA" dirty="0" smtClean="0">
                <a:latin typeface="+mj-lt"/>
              </a:rPr>
              <a:t>partner with </a:t>
            </a:r>
            <a:r>
              <a:rPr lang="en-CA" dirty="0" err="1" smtClean="0">
                <a:latin typeface="+mj-lt"/>
              </a:rPr>
              <a:t>Staatsolie</a:t>
            </a:r>
            <a:r>
              <a:rPr lang="en-CA" dirty="0" smtClean="0">
                <a:latin typeface="+mj-lt"/>
              </a:rPr>
              <a:t> (State-owned entity-25%)</a:t>
            </a:r>
          </a:p>
          <a:p>
            <a:pPr marL="285750" indent="-285750">
              <a:spcAft>
                <a:spcPts val="1200"/>
              </a:spcAft>
              <a:buFont typeface="Arial" panose="020B0604020202020204" pitchFamily="34" charset="0"/>
              <a:buChar char="•"/>
              <a:defRPr/>
            </a:pPr>
            <a:r>
              <a:rPr lang="en-US" dirty="0" smtClean="0">
                <a:latin typeface="+mj-lt"/>
              </a:rPr>
              <a:t>No formal government recognition of </a:t>
            </a:r>
            <a:r>
              <a:rPr lang="en-US" dirty="0" smtClean="0">
                <a:latin typeface="+mj-lt"/>
              </a:rPr>
              <a:t>customary land rights </a:t>
            </a:r>
            <a:r>
              <a:rPr lang="en-US" dirty="0" smtClean="0">
                <a:latin typeface="+mj-lt"/>
              </a:rPr>
              <a:t>for </a:t>
            </a:r>
            <a:r>
              <a:rPr lang="en-US" dirty="0" smtClean="0">
                <a:latin typeface="+mj-lt"/>
              </a:rPr>
              <a:t>any indigenous tribe (despite international rulings to do so</a:t>
            </a:r>
            <a:r>
              <a:rPr lang="en-US" dirty="0" smtClean="0">
                <a:latin typeface="+mj-lt"/>
              </a:rPr>
              <a:t>)</a:t>
            </a:r>
          </a:p>
          <a:p>
            <a:pPr marL="285750" indent="-285750">
              <a:spcAft>
                <a:spcPts val="1200"/>
              </a:spcAft>
              <a:buFont typeface="Arial" panose="020B0604020202020204" pitchFamily="34" charset="0"/>
              <a:buChar char="•"/>
              <a:defRPr/>
            </a:pPr>
            <a:r>
              <a:rPr lang="en-US" dirty="0" smtClean="0">
                <a:latin typeface="+mj-lt"/>
              </a:rPr>
              <a:t>Exploration underway since 2002</a:t>
            </a:r>
            <a:endParaRPr lang="en-US"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05" y="3805063"/>
            <a:ext cx="5311672" cy="298781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31" y="3093226"/>
            <a:ext cx="3299264" cy="375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50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Our Approach</a:t>
            </a:r>
            <a:endParaRPr lang="en-US" dirty="0"/>
          </a:p>
        </p:txBody>
      </p:sp>
      <p:sp>
        <p:nvSpPr>
          <p:cNvPr id="3" name="TextBox 2"/>
          <p:cNvSpPr txBox="1"/>
          <p:nvPr/>
        </p:nvSpPr>
        <p:spPr>
          <a:xfrm>
            <a:off x="1728967" y="3076747"/>
            <a:ext cx="2032000" cy="369332"/>
          </a:xfrm>
          <a:prstGeom prst="rect">
            <a:avLst/>
          </a:prstGeom>
          <a:noFill/>
        </p:spPr>
        <p:txBody>
          <a:bodyPr wrap="square" rtlCol="0">
            <a:spAutoFit/>
          </a:bodyPr>
          <a:lstStyle/>
          <a:p>
            <a:r>
              <a:rPr lang="en-US" dirty="0" smtClean="0"/>
              <a:t>Engagement</a:t>
            </a:r>
            <a:endParaRPr lang="en-US" dirty="0"/>
          </a:p>
        </p:txBody>
      </p:sp>
      <p:sp>
        <p:nvSpPr>
          <p:cNvPr id="4" name="TextBox 3"/>
          <p:cNvSpPr txBox="1"/>
          <p:nvPr/>
        </p:nvSpPr>
        <p:spPr>
          <a:xfrm>
            <a:off x="5915659" y="2858627"/>
            <a:ext cx="2032000" cy="369332"/>
          </a:xfrm>
          <a:prstGeom prst="rect">
            <a:avLst/>
          </a:prstGeom>
          <a:noFill/>
        </p:spPr>
        <p:txBody>
          <a:bodyPr wrap="square" rtlCol="0">
            <a:spAutoFit/>
          </a:bodyPr>
          <a:lstStyle/>
          <a:p>
            <a:r>
              <a:rPr lang="en-US" dirty="0" smtClean="0"/>
              <a:t>Commitment</a:t>
            </a:r>
            <a:endParaRPr lang="en-US" dirty="0"/>
          </a:p>
        </p:txBody>
      </p:sp>
      <p:sp>
        <p:nvSpPr>
          <p:cNvPr id="6" name="TextBox 5"/>
          <p:cNvSpPr txBox="1"/>
          <p:nvPr/>
        </p:nvSpPr>
        <p:spPr>
          <a:xfrm>
            <a:off x="3864610" y="6289794"/>
            <a:ext cx="2032000" cy="369332"/>
          </a:xfrm>
          <a:prstGeom prst="rect">
            <a:avLst/>
          </a:prstGeom>
          <a:noFill/>
        </p:spPr>
        <p:txBody>
          <a:bodyPr wrap="square" rtlCol="0">
            <a:spAutoFit/>
          </a:bodyPr>
          <a:lstStyle/>
          <a:p>
            <a:r>
              <a:rPr lang="en-US" dirty="0" smtClean="0"/>
              <a:t>Expertise</a:t>
            </a:r>
            <a:endParaRPr lang="en-US"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 y="1027879"/>
            <a:ext cx="3137894" cy="20488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771" t="15000" r="41042" b="5370"/>
          <a:stretch/>
        </p:blipFill>
        <p:spPr bwMode="auto">
          <a:xfrm>
            <a:off x="3302000" y="3323512"/>
            <a:ext cx="2120900" cy="295141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115" y="1379610"/>
            <a:ext cx="4647968" cy="145249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52536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Engagement: </a:t>
            </a:r>
            <a:r>
              <a:rPr lang="en-US" dirty="0"/>
              <a:t>w</a:t>
            </a:r>
            <a:r>
              <a:rPr lang="en-US" dirty="0" smtClean="0"/>
              <a:t>orking within traditional structures </a:t>
            </a:r>
            <a:endParaRPr lang="en-US" dirty="0"/>
          </a:p>
        </p:txBody>
      </p:sp>
      <p:sp>
        <p:nvSpPr>
          <p:cNvPr id="9" name="TextBox 8"/>
          <p:cNvSpPr txBox="1"/>
          <p:nvPr/>
        </p:nvSpPr>
        <p:spPr>
          <a:xfrm>
            <a:off x="139700" y="1003300"/>
            <a:ext cx="6129020" cy="4801314"/>
          </a:xfrm>
          <a:prstGeom prst="rect">
            <a:avLst/>
          </a:prstGeom>
          <a:noFill/>
          <a:ln w="9525">
            <a:solidFill>
              <a:schemeClr val="tx1"/>
            </a:solidFill>
          </a:ln>
        </p:spPr>
        <p:txBody>
          <a:bodyPr wrap="square" rtlCol="0">
            <a:spAutoFit/>
          </a:bodyPr>
          <a:lstStyle/>
          <a:p>
            <a:pPr marL="285750" indent="-285750">
              <a:spcAft>
                <a:spcPts val="1200"/>
              </a:spcAft>
              <a:buFont typeface="Arial" panose="020B0604020202020204" pitchFamily="34" charset="0"/>
              <a:buChar char="•"/>
            </a:pPr>
            <a:r>
              <a:rPr lang="en-US" dirty="0" smtClean="0"/>
              <a:t>Engage </a:t>
            </a:r>
            <a:r>
              <a:rPr lang="en-US" dirty="0" smtClean="0"/>
              <a:t>within traditional decision making </a:t>
            </a:r>
            <a:r>
              <a:rPr lang="en-US" dirty="0" smtClean="0"/>
              <a:t>structures</a:t>
            </a:r>
            <a:endParaRPr lang="en-US" dirty="0" smtClean="0"/>
          </a:p>
          <a:p>
            <a:pPr marL="285750" indent="-285750">
              <a:spcAft>
                <a:spcPts val="1200"/>
              </a:spcAft>
              <a:buFont typeface="Arial" panose="020B0604020202020204" pitchFamily="34" charset="0"/>
              <a:buChar char="•"/>
            </a:pPr>
            <a:r>
              <a:rPr lang="en-US" dirty="0" smtClean="0"/>
              <a:t>Village and household level engagement - prior </a:t>
            </a:r>
            <a:r>
              <a:rPr lang="en-US" dirty="0" smtClean="0"/>
              <a:t>to approval and </a:t>
            </a:r>
            <a:r>
              <a:rPr lang="en-US" dirty="0" smtClean="0"/>
              <a:t>construction</a:t>
            </a:r>
            <a:endParaRPr lang="en-US" dirty="0" smtClean="0"/>
          </a:p>
          <a:p>
            <a:pPr marL="285750" indent="-285750">
              <a:spcAft>
                <a:spcPts val="1200"/>
              </a:spcAft>
              <a:buFont typeface="Arial" panose="020B0604020202020204" pitchFamily="34" charset="0"/>
              <a:buChar char="•"/>
            </a:pPr>
            <a:r>
              <a:rPr lang="en-US" dirty="0" smtClean="0"/>
              <a:t>Requires multiple </a:t>
            </a:r>
            <a:r>
              <a:rPr lang="en-US" dirty="0" smtClean="0"/>
              <a:t>levels (</a:t>
            </a:r>
            <a:r>
              <a:rPr lang="en-US" dirty="0" err="1" smtClean="0"/>
              <a:t>Granman</a:t>
            </a:r>
            <a:r>
              <a:rPr lang="en-US" dirty="0" smtClean="0"/>
              <a:t>, Head Captains, Village Captains, </a:t>
            </a:r>
            <a:r>
              <a:rPr lang="en-US" dirty="0" smtClean="0"/>
              <a:t>Sub-chiefs, community)</a:t>
            </a:r>
            <a:endParaRPr lang="en-US" dirty="0" smtClean="0"/>
          </a:p>
          <a:p>
            <a:pPr marL="285750" indent="-285750">
              <a:spcAft>
                <a:spcPts val="1200"/>
              </a:spcAft>
              <a:buFont typeface="Arial" panose="020B0604020202020204" pitchFamily="34" charset="0"/>
              <a:buChar char="•"/>
            </a:pPr>
            <a:r>
              <a:rPr lang="en-US" dirty="0" smtClean="0"/>
              <a:t>Diverse channels:</a:t>
            </a:r>
            <a:endParaRPr lang="en-US" dirty="0" smtClean="0"/>
          </a:p>
          <a:p>
            <a:pPr marL="742950" lvl="1" indent="-285750">
              <a:spcAft>
                <a:spcPts val="1200"/>
              </a:spcAft>
              <a:buFont typeface="Arial" panose="020B0604020202020204" pitchFamily="34" charset="0"/>
              <a:buChar char="−"/>
            </a:pPr>
            <a:r>
              <a:rPr lang="en-US" dirty="0" smtClean="0"/>
              <a:t>Directly with Captains</a:t>
            </a:r>
          </a:p>
          <a:p>
            <a:pPr marL="742950" lvl="1" indent="-285750">
              <a:spcAft>
                <a:spcPts val="1200"/>
              </a:spcAft>
              <a:buFont typeface="Arial" panose="020B0604020202020204" pitchFamily="34" charset="0"/>
              <a:buChar char="−"/>
            </a:pPr>
            <a:r>
              <a:rPr lang="en-US" dirty="0" smtClean="0"/>
              <a:t>Community radio</a:t>
            </a:r>
          </a:p>
          <a:p>
            <a:pPr marL="742950" lvl="1" indent="-285750">
              <a:spcAft>
                <a:spcPts val="1200"/>
              </a:spcAft>
              <a:buFont typeface="Arial" panose="020B0604020202020204" pitchFamily="34" charset="0"/>
              <a:buChar char="−"/>
            </a:pPr>
            <a:r>
              <a:rPr lang="en-US" dirty="0" smtClean="0"/>
              <a:t>Field </a:t>
            </a:r>
            <a:r>
              <a:rPr lang="en-US" dirty="0" smtClean="0"/>
              <a:t>visits</a:t>
            </a:r>
            <a:endParaRPr lang="en-US" dirty="0" smtClean="0"/>
          </a:p>
          <a:p>
            <a:pPr marL="742950" lvl="1" indent="-285750">
              <a:spcAft>
                <a:spcPts val="1200"/>
              </a:spcAft>
              <a:buFont typeface="Arial" panose="020B0604020202020204" pitchFamily="34" charset="0"/>
              <a:buChar char="−"/>
            </a:pPr>
            <a:r>
              <a:rPr lang="en-US" dirty="0" smtClean="0"/>
              <a:t>Village assemblies “</a:t>
            </a:r>
            <a:r>
              <a:rPr lang="en-US" dirty="0" err="1" smtClean="0"/>
              <a:t>krutus</a:t>
            </a:r>
            <a:r>
              <a:rPr lang="en-US" dirty="0" smtClean="0"/>
              <a:t>”</a:t>
            </a:r>
          </a:p>
          <a:p>
            <a:pPr marL="742950" lvl="1" indent="-285750">
              <a:spcAft>
                <a:spcPts val="1200"/>
              </a:spcAft>
              <a:buFont typeface="Arial" panose="020B0604020202020204" pitchFamily="34" charset="0"/>
              <a:buChar char="−"/>
            </a:pPr>
            <a:r>
              <a:rPr lang="en-US" dirty="0" smtClean="0"/>
              <a:t>Household meetings</a:t>
            </a:r>
            <a:endParaRPr lang="en-US" dirty="0" smtClean="0"/>
          </a:p>
          <a:p>
            <a:pPr marL="285750" indent="-285750">
              <a:buFont typeface="Arial" panose="020B0604020202020204" pitchFamily="34" charset="0"/>
              <a:buChar char="•"/>
            </a:pPr>
            <a:endParaRPr lang="en-US"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8424" y="4186409"/>
            <a:ext cx="3951005" cy="257978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C:\Users\02001359\Documents\ESR 2016\Global Team\FPIC\Case and Pilot\Photos\IMG_15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248" y="1752599"/>
            <a:ext cx="3127567" cy="2345675"/>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0801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nk">
  <a:themeElements>
    <a:clrScheme name="Newmont Colors">
      <a:dk1>
        <a:srgbClr val="44697D"/>
      </a:dk1>
      <a:lt1>
        <a:srgbClr val="FFFFFF"/>
      </a:lt1>
      <a:dk2>
        <a:srgbClr val="FFFFFF"/>
      </a:dk2>
      <a:lt2>
        <a:srgbClr val="C7D2D8"/>
      </a:lt2>
      <a:accent1>
        <a:srgbClr val="E18300"/>
      </a:accent1>
      <a:accent2>
        <a:srgbClr val="00A8E1"/>
      </a:accent2>
      <a:accent3>
        <a:srgbClr val="009D4E"/>
      </a:accent3>
      <a:accent4>
        <a:srgbClr val="091858"/>
      </a:accent4>
      <a:accent5>
        <a:srgbClr val="CFDE00"/>
      </a:accent5>
      <a:accent6>
        <a:srgbClr val="E2231A"/>
      </a:accent6>
      <a:hlink>
        <a:srgbClr val="44697D"/>
      </a:hlink>
      <a:folHlink>
        <a:srgbClr val="9A3B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a:themeElements>
    <a:clrScheme name="Newmont Colors">
      <a:dk1>
        <a:srgbClr val="44697D"/>
      </a:dk1>
      <a:lt1>
        <a:srgbClr val="FFFFFF"/>
      </a:lt1>
      <a:dk2>
        <a:srgbClr val="FFFFFF"/>
      </a:dk2>
      <a:lt2>
        <a:srgbClr val="C7D2D8"/>
      </a:lt2>
      <a:accent1>
        <a:srgbClr val="E18300"/>
      </a:accent1>
      <a:accent2>
        <a:srgbClr val="00A8E1"/>
      </a:accent2>
      <a:accent3>
        <a:srgbClr val="009D4E"/>
      </a:accent3>
      <a:accent4>
        <a:srgbClr val="091858"/>
      </a:accent4>
      <a:accent5>
        <a:srgbClr val="CFDE00"/>
      </a:accent5>
      <a:accent6>
        <a:srgbClr val="E2231A"/>
      </a:accent6>
      <a:hlink>
        <a:srgbClr val="44697D"/>
      </a:hlink>
      <a:folHlink>
        <a:srgbClr val="9A3B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7567</TotalTime>
  <Words>1098</Words>
  <Application>Microsoft Office PowerPoint</Application>
  <PresentationFormat>On-screen Show (4:3)</PresentationFormat>
  <Paragraphs>173</Paragraphs>
  <Slides>18</Slides>
  <Notes>16</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blank</vt:lpstr>
      <vt:lpstr>1_blank</vt:lpstr>
      <vt:lpstr>PowerPoint Presentation</vt:lpstr>
      <vt:lpstr>Outline</vt:lpstr>
      <vt:lpstr>Who is Newmont?</vt:lpstr>
      <vt:lpstr>PowerPoint Presentation</vt:lpstr>
      <vt:lpstr>Indigenous Peoples Policy Timeline – milestones</vt:lpstr>
      <vt:lpstr>Our Indigenous Peoples Standard</vt:lpstr>
      <vt:lpstr>Case Study: Merian Mine - Suriname</vt:lpstr>
      <vt:lpstr>Our Approach</vt:lpstr>
      <vt:lpstr>Engagement: working within traditional structures </vt:lpstr>
      <vt:lpstr>Commitment: intent and agreement making</vt:lpstr>
      <vt:lpstr>PowerPoint Presentation</vt:lpstr>
      <vt:lpstr>PowerPoint Presentation</vt:lpstr>
      <vt:lpstr>Expertise: we don’t have all the answers</vt:lpstr>
      <vt:lpstr>Suriname: Lessons-learned report</vt:lpstr>
      <vt:lpstr>Expert Panel - Recommendations</vt:lpstr>
      <vt:lpstr>Panel Recommendations and Actions</vt:lpstr>
      <vt:lpstr>What we learned in Suriname</vt:lpstr>
      <vt:lpstr>Challenges ahead</vt:lpstr>
    </vt:vector>
  </TitlesOfParts>
  <Company>Bucaro Design,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Bucaro</dc:creator>
  <cp:lastModifiedBy>Nick Cotts</cp:lastModifiedBy>
  <cp:revision>580</cp:revision>
  <cp:lastPrinted>2018-01-29T20:40:09Z</cp:lastPrinted>
  <dcterms:created xsi:type="dcterms:W3CDTF">2015-02-03T02:30:51Z</dcterms:created>
  <dcterms:modified xsi:type="dcterms:W3CDTF">2018-02-23T23:10:10Z</dcterms:modified>
</cp:coreProperties>
</file>