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257" r:id="rId2"/>
    <p:sldId id="286" r:id="rId3"/>
    <p:sldId id="292" r:id="rId4"/>
    <p:sldId id="297" r:id="rId5"/>
    <p:sldId id="303" r:id="rId6"/>
    <p:sldId id="304" r:id="rId7"/>
    <p:sldId id="305" r:id="rId8"/>
    <p:sldId id="258" r:id="rId9"/>
    <p:sldId id="285" r:id="rId10"/>
    <p:sldId id="287" r:id="rId11"/>
    <p:sldId id="283" r:id="rId12"/>
    <p:sldId id="289" r:id="rId13"/>
    <p:sldId id="295" r:id="rId14"/>
    <p:sldId id="288" r:id="rId15"/>
    <p:sldId id="298" r:id="rId16"/>
    <p:sldId id="299" r:id="rId17"/>
    <p:sldId id="300" r:id="rId18"/>
    <p:sldId id="301" r:id="rId19"/>
    <p:sldId id="302" r:id="rId20"/>
    <p:sldId id="306" r:id="rId21"/>
    <p:sldId id="307" r:id="rId22"/>
    <p:sldId id="274"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5F00"/>
    <a:srgbClr val="FF99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97" autoAdjust="0"/>
    <p:restoredTop sz="94580" autoAdjust="0"/>
  </p:normalViewPr>
  <p:slideViewPr>
    <p:cSldViewPr>
      <p:cViewPr varScale="1">
        <p:scale>
          <a:sx n="72" d="100"/>
          <a:sy n="72" d="100"/>
        </p:scale>
        <p:origin x="966" y="60"/>
      </p:cViewPr>
      <p:guideLst>
        <p:guide orient="horz" pos="2160"/>
        <p:guide pos="2880"/>
      </p:guideLst>
    </p:cSldViewPr>
  </p:slideViewPr>
  <p:notesTextViewPr>
    <p:cViewPr>
      <p:scale>
        <a:sx n="100" d="100"/>
        <a:sy n="100" d="100"/>
      </p:scale>
      <p:origin x="0" y="0"/>
    </p:cViewPr>
  </p:notesTextViewPr>
  <p:notesViewPr>
    <p:cSldViewPr>
      <p:cViewPr varScale="1">
        <p:scale>
          <a:sx n="88" d="100"/>
          <a:sy n="88" d="100"/>
        </p:scale>
        <p:origin x="-387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2421" cy="457513"/>
          </a:xfrm>
          <a:prstGeom prst="rect">
            <a:avLst/>
          </a:prstGeom>
        </p:spPr>
        <p:txBody>
          <a:bodyPr vert="horz" lIns="89730" tIns="44865" rIns="89730" bIns="44865" rtlCol="0"/>
          <a:lstStyle>
            <a:lvl1pPr algn="l">
              <a:defRPr sz="1200"/>
            </a:lvl1pPr>
          </a:lstStyle>
          <a:p>
            <a:endParaRPr lang="en-US"/>
          </a:p>
        </p:txBody>
      </p:sp>
      <p:sp>
        <p:nvSpPr>
          <p:cNvPr id="3" name="Date Placeholder 2"/>
          <p:cNvSpPr>
            <a:spLocks noGrp="1"/>
          </p:cNvSpPr>
          <p:nvPr>
            <p:ph type="dt" sz="quarter" idx="1"/>
          </p:nvPr>
        </p:nvSpPr>
        <p:spPr>
          <a:xfrm>
            <a:off x="3884027" y="0"/>
            <a:ext cx="2972421" cy="457513"/>
          </a:xfrm>
          <a:prstGeom prst="rect">
            <a:avLst/>
          </a:prstGeom>
        </p:spPr>
        <p:txBody>
          <a:bodyPr vert="horz" lIns="89730" tIns="44865" rIns="89730" bIns="44865" rtlCol="0"/>
          <a:lstStyle>
            <a:lvl1pPr algn="r">
              <a:defRPr sz="1200"/>
            </a:lvl1pPr>
          </a:lstStyle>
          <a:p>
            <a:fld id="{CDF4F3DC-8A8C-45F6-856D-458CAF75F004}" type="datetimeFigureOut">
              <a:rPr lang="en-US" smtClean="0"/>
              <a:t>3/2/2018</a:t>
            </a:fld>
            <a:endParaRPr lang="en-US"/>
          </a:p>
        </p:txBody>
      </p:sp>
      <p:sp>
        <p:nvSpPr>
          <p:cNvPr id="4" name="Footer Placeholder 3"/>
          <p:cNvSpPr>
            <a:spLocks noGrp="1"/>
          </p:cNvSpPr>
          <p:nvPr>
            <p:ph type="ftr" sz="quarter" idx="2"/>
          </p:nvPr>
        </p:nvSpPr>
        <p:spPr>
          <a:xfrm>
            <a:off x="1" y="8684926"/>
            <a:ext cx="2972421" cy="457513"/>
          </a:xfrm>
          <a:prstGeom prst="rect">
            <a:avLst/>
          </a:prstGeom>
        </p:spPr>
        <p:txBody>
          <a:bodyPr vert="horz" lIns="89730" tIns="44865" rIns="89730" bIns="44865" rtlCol="0" anchor="b"/>
          <a:lstStyle>
            <a:lvl1pPr algn="l">
              <a:defRPr sz="1200"/>
            </a:lvl1pPr>
          </a:lstStyle>
          <a:p>
            <a:endParaRPr lang="en-US"/>
          </a:p>
        </p:txBody>
      </p:sp>
      <p:sp>
        <p:nvSpPr>
          <p:cNvPr id="5" name="Slide Number Placeholder 4"/>
          <p:cNvSpPr>
            <a:spLocks noGrp="1"/>
          </p:cNvSpPr>
          <p:nvPr>
            <p:ph type="sldNum" sz="quarter" idx="3"/>
          </p:nvPr>
        </p:nvSpPr>
        <p:spPr>
          <a:xfrm>
            <a:off x="3884027" y="8684926"/>
            <a:ext cx="2972421" cy="457513"/>
          </a:xfrm>
          <a:prstGeom prst="rect">
            <a:avLst/>
          </a:prstGeom>
        </p:spPr>
        <p:txBody>
          <a:bodyPr vert="horz" lIns="89730" tIns="44865" rIns="89730" bIns="44865" rtlCol="0" anchor="b"/>
          <a:lstStyle>
            <a:lvl1pPr algn="r">
              <a:defRPr sz="1200"/>
            </a:lvl1pPr>
          </a:lstStyle>
          <a:p>
            <a:fld id="{EA65B454-3DFC-4B3F-BB84-6A1D43F729F9}" type="slidenum">
              <a:rPr lang="en-US" smtClean="0"/>
              <a:t>‹#›</a:t>
            </a:fld>
            <a:endParaRPr lang="en-US"/>
          </a:p>
        </p:txBody>
      </p:sp>
    </p:spTree>
    <p:extLst>
      <p:ext uri="{BB962C8B-B14F-4D97-AF65-F5344CB8AC3E}">
        <p14:creationId xmlns:p14="http://schemas.microsoft.com/office/powerpoint/2010/main" val="23234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07BEC2EE-572C-42FD-9C8E-F809E2ED6479}" type="datetimeFigureOut">
              <a:rPr lang="en-US" smtClean="0"/>
              <a:t>3/2/2018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0F0BA28E-4B3C-488D-AA10-3C40F6E42639}" type="slidenum">
              <a:rPr lang="en-US" smtClean="0"/>
              <a:t>‹#›</a:t>
            </a:fld>
            <a:endParaRPr lang="en-US"/>
          </a:p>
        </p:txBody>
      </p:sp>
    </p:spTree>
    <p:extLst>
      <p:ext uri="{BB962C8B-B14F-4D97-AF65-F5344CB8AC3E}">
        <p14:creationId xmlns:p14="http://schemas.microsoft.com/office/powerpoint/2010/main" val="3225084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txBox="1">
            <a:spLocks noGrp="1" noChangeArrowheads="1"/>
          </p:cNvSpPr>
          <p:nvPr/>
        </p:nvSpPr>
        <p:spPr bwMode="auto">
          <a:xfrm>
            <a:off x="3884613" y="8685077"/>
            <a:ext cx="2971800" cy="457357"/>
          </a:xfrm>
          <a:prstGeom prst="rect">
            <a:avLst/>
          </a:prstGeom>
          <a:noFill/>
          <a:ln w="9525">
            <a:noFill/>
            <a:miter lim="800000"/>
            <a:headEnd/>
            <a:tailEnd/>
          </a:ln>
        </p:spPr>
        <p:txBody>
          <a:bodyPr lIns="90759" tIns="45382" rIns="90759" bIns="45382" anchor="b"/>
          <a:lstStyle/>
          <a:p>
            <a:pPr algn="r" defTabSz="905679" fontAlgn="base">
              <a:spcBef>
                <a:spcPct val="0"/>
              </a:spcBef>
              <a:spcAft>
                <a:spcPct val="0"/>
              </a:spcAft>
            </a:pPr>
            <a:fld id="{000F906B-9BB1-4F9C-9F48-09D689747550}" type="slidenum">
              <a:rPr lang="en-US" sz="1300" i="1">
                <a:solidFill>
                  <a:prstClr val="black"/>
                </a:solidFill>
                <a:latin typeface="Arial" charset="0"/>
                <a:ea typeface="ＭＳ Ｐゴシック"/>
              </a:rPr>
              <a:pPr algn="r" defTabSz="905679" fontAlgn="base">
                <a:spcBef>
                  <a:spcPct val="0"/>
                </a:spcBef>
                <a:spcAft>
                  <a:spcPct val="0"/>
                </a:spcAft>
              </a:pPr>
              <a:t>1</a:t>
            </a:fld>
            <a:endParaRPr lang="en-US" sz="1300" i="1" dirty="0">
              <a:solidFill>
                <a:prstClr val="black"/>
              </a:solidFill>
              <a:latin typeface="Arial" charset="0"/>
              <a:ea typeface="ＭＳ Ｐゴシック"/>
            </a:endParaRPr>
          </a:p>
        </p:txBody>
      </p:sp>
      <p:sp>
        <p:nvSpPr>
          <p:cNvPr id="82947" name="Rectangle 2"/>
          <p:cNvSpPr>
            <a:spLocks noGrp="1" noRot="1" noChangeAspect="1" noChangeArrowheads="1" noTextEdit="1"/>
          </p:cNvSpPr>
          <p:nvPr>
            <p:ph type="sldImg"/>
          </p:nvPr>
        </p:nvSpPr>
        <p:spPr>
          <a:xfrm>
            <a:off x="1149350" y="685800"/>
            <a:ext cx="4572000" cy="3429000"/>
          </a:xfrm>
          <a:ln/>
        </p:spPr>
      </p:sp>
      <p:sp>
        <p:nvSpPr>
          <p:cNvPr id="82948" name="Rectangle 3"/>
          <p:cNvSpPr>
            <a:spLocks noGrp="1" noChangeArrowheads="1"/>
          </p:cNvSpPr>
          <p:nvPr>
            <p:ph type="body" idx="1"/>
          </p:nvPr>
        </p:nvSpPr>
        <p:spPr>
          <a:xfrm>
            <a:off x="685800" y="4344119"/>
            <a:ext cx="5486400" cy="4114643"/>
          </a:xfrm>
          <a:noFill/>
          <a:ln/>
        </p:spPr>
        <p:txBody>
          <a:bodyPr lIns="90759" tIns="45382" rIns="90759" bIns="45382"/>
          <a:lstStyle/>
          <a:p>
            <a:pPr eaLnBrk="1" hangingPunct="1"/>
            <a:endParaRPr lang="es-ES_tradnl" dirty="0"/>
          </a:p>
        </p:txBody>
      </p:sp>
    </p:spTree>
    <p:extLst>
      <p:ext uri="{BB962C8B-B14F-4D97-AF65-F5344CB8AC3E}">
        <p14:creationId xmlns:p14="http://schemas.microsoft.com/office/powerpoint/2010/main" val="1760523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BA28E-4B3C-488D-AA10-3C40F6E42639}" type="slidenum">
              <a:rPr lang="en-US" smtClean="0"/>
              <a:t>10</a:t>
            </a:fld>
            <a:endParaRPr lang="en-US"/>
          </a:p>
        </p:txBody>
      </p:sp>
    </p:spTree>
    <p:extLst>
      <p:ext uri="{BB962C8B-B14F-4D97-AF65-F5344CB8AC3E}">
        <p14:creationId xmlns:p14="http://schemas.microsoft.com/office/powerpoint/2010/main" val="41534439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BA28E-4B3C-488D-AA10-3C40F6E42639}" type="slidenum">
              <a:rPr lang="en-US" smtClean="0"/>
              <a:t>11</a:t>
            </a:fld>
            <a:endParaRPr lang="en-US"/>
          </a:p>
        </p:txBody>
      </p:sp>
    </p:spTree>
    <p:extLst>
      <p:ext uri="{BB962C8B-B14F-4D97-AF65-F5344CB8AC3E}">
        <p14:creationId xmlns:p14="http://schemas.microsoft.com/office/powerpoint/2010/main" val="2260569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0BA28E-4B3C-488D-AA10-3C40F6E42639}" type="slidenum">
              <a:rPr lang="en-US" smtClean="0"/>
              <a:t>12</a:t>
            </a:fld>
            <a:endParaRPr lang="en-US"/>
          </a:p>
        </p:txBody>
      </p:sp>
    </p:spTree>
    <p:extLst>
      <p:ext uri="{BB962C8B-B14F-4D97-AF65-F5344CB8AC3E}">
        <p14:creationId xmlns:p14="http://schemas.microsoft.com/office/powerpoint/2010/main" val="1924399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174329-D009-4D65-96FE-6ECE9FFB38E6}" type="datetimeFigureOut">
              <a:rPr lang="en-US" smtClean="0"/>
              <a:pPr/>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43000"/>
            <a:ext cx="2057400" cy="4983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143000"/>
            <a:ext cx="6019800" cy="4983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174329-D009-4D65-96FE-6ECE9FFB38E6}" type="datetimeFigureOut">
              <a:rPr lang="en-US" smtClean="0"/>
              <a:pPr/>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174329-D009-4D65-96FE-6ECE9FFB38E6}" type="datetimeFigureOut">
              <a:rPr lang="en-US" smtClean="0"/>
              <a:pPr/>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174329-D009-4D65-96FE-6ECE9FFB38E6}" type="datetimeFigureOut">
              <a:rPr lang="en-US" smtClean="0"/>
              <a:pPr/>
              <a:t>3/2/2018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362200"/>
            <a:ext cx="4038600" cy="3763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174329-D009-4D65-96FE-6ECE9FFB38E6}" type="datetimeFigureOut">
              <a:rPr lang="en-US" smtClean="0"/>
              <a:pPr/>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233203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971799"/>
            <a:ext cx="4040188" cy="3154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233203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971799"/>
            <a:ext cx="4041775" cy="3154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174329-D009-4D65-96FE-6ECE9FFB38E6}" type="datetimeFigureOut">
              <a:rPr lang="en-US" smtClean="0"/>
              <a:pPr/>
              <a:t>3/2/2018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174329-D009-4D65-96FE-6ECE9FFB38E6}" type="datetimeFigureOut">
              <a:rPr lang="en-US" smtClean="0"/>
              <a:pPr/>
              <a:t>3/2/2018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174329-D009-4D65-96FE-6ECE9FFB38E6}" type="datetimeFigureOut">
              <a:rPr lang="en-US" smtClean="0"/>
              <a:pPr/>
              <a:t>3/2/2018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1143000"/>
            <a:ext cx="5111750" cy="49831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362200"/>
            <a:ext cx="3008313" cy="3763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174329-D009-4D65-96FE-6ECE9FFB38E6}" type="datetimeFigureOut">
              <a:rPr lang="en-US" smtClean="0"/>
              <a:pPr/>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174329-D009-4D65-96FE-6ECE9FFB38E6}" type="datetimeFigureOut">
              <a:rPr lang="en-US" smtClean="0"/>
              <a:pPr/>
              <a:t>3/2/2018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750764-EB7A-40E0-9262-039BC724AE8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C:\Users\wb247868\Desktop\New POWERPOINT TEMPLATES\Template 1\images\images\template2_02.jpg"/>
          <p:cNvPicPr>
            <a:picLocks noChangeAspect="1" noChangeArrowheads="1"/>
          </p:cNvPicPr>
          <p:nvPr/>
        </p:nvPicPr>
        <p:blipFill>
          <a:blip r:embed="rId13"/>
          <a:srcRect/>
          <a:stretch>
            <a:fillRect/>
          </a:stretch>
        </p:blipFill>
        <p:spPr bwMode="auto">
          <a:xfrm>
            <a:off x="0" y="0"/>
            <a:ext cx="9144000" cy="1270000"/>
          </a:xfrm>
          <a:prstGeom prst="rect">
            <a:avLst/>
          </a:prstGeom>
          <a:noFill/>
        </p:spPr>
      </p:pic>
      <p:sp>
        <p:nvSpPr>
          <p:cNvPr id="2" name="Title Placeholder 1"/>
          <p:cNvSpPr>
            <a:spLocks noGrp="1"/>
          </p:cNvSpPr>
          <p:nvPr>
            <p:ph type="title"/>
          </p:nvPr>
        </p:nvSpPr>
        <p:spPr>
          <a:xfrm>
            <a:off x="457200" y="1066800"/>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2286000"/>
            <a:ext cx="8229600" cy="38401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174329-D009-4D65-96FE-6ECE9FFB38E6}" type="datetimeFigureOut">
              <a:rPr lang="en-US" smtClean="0"/>
              <a:pPr/>
              <a:t>3/2/2018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750764-EB7A-40E0-9262-039BC724AE8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Clr>
          <a:srgbClr val="C00000"/>
        </a:buClr>
        <a:buFont typeface="Wingdings" pitchFamily="2" charset="2"/>
        <a:buChar char="§"/>
        <a:defRPr sz="3200" kern="1200">
          <a:solidFill>
            <a:schemeClr val="tx1"/>
          </a:solidFill>
          <a:latin typeface="+mn-lt"/>
          <a:ea typeface="+mn-ea"/>
          <a:cs typeface="+mn-cs"/>
        </a:defRPr>
      </a:lvl1pPr>
      <a:lvl2pPr marL="742950" indent="-285750" algn="l" defTabSz="914400" rtl="0" eaLnBrk="1" latinLnBrk="0" hangingPunct="1">
        <a:spcBef>
          <a:spcPct val="20000"/>
        </a:spcBef>
        <a:buClr>
          <a:schemeClr val="accent6">
            <a:lumMod val="75000"/>
          </a:schemeClr>
        </a:buClr>
        <a:buFont typeface="Wingdings" pitchFamily="2" charset="2"/>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Clr>
          <a:schemeClr val="accent6">
            <a:lumMod val="75000"/>
          </a:schemeClr>
        </a:buClr>
        <a:buFont typeface="Wingdings" pitchFamily="2" charset="2"/>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6">
            <a:lumMod val="75000"/>
          </a:schemeClr>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hrbaportal.org/the-un-and-hrba"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ocuments.worldbank.org/curated/en/383011492423734099/pdf/114278-WP-REVISED-PUBLIC-Environmental-and-Social-Framework.pdf" TargetMode="External"/><Relationship Id="rId2" Type="http://schemas.openxmlformats.org/officeDocument/2006/relationships/hyperlink" Target="https://policies.worldbank.org/sites/ppf3/PPFDocuments/090224b0822f89d5.pdf" TargetMode="Externa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hyperlink" Target="http://www.un.org/esa/socdev/unpfii/documents/DRIPS_en.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ctrTitle"/>
          </p:nvPr>
        </p:nvSpPr>
        <p:spPr>
          <a:xfrm>
            <a:off x="18839" y="0"/>
            <a:ext cx="9038896" cy="2454251"/>
          </a:xfrm>
        </p:spPr>
        <p:txBody>
          <a:bodyPr>
            <a:normAutofit fontScale="90000"/>
          </a:bodyPr>
          <a:lstStyle/>
          <a:p>
            <a:br>
              <a:rPr lang="en-US" b="1" dirty="0">
                <a:effectLst>
                  <a:outerShdw blurRad="38100" dist="38100" dir="2700000" algn="tl">
                    <a:srgbClr val="000000">
                      <a:alpha val="43137"/>
                    </a:srgbClr>
                  </a:outerShdw>
                </a:effectLst>
                <a:latin typeface="Calibri" panose="020F0502020204030204" pitchFamily="34" charset="0"/>
              </a:rPr>
            </a:br>
            <a:br>
              <a:rPr lang="en-US" b="1" dirty="0">
                <a:effectLst>
                  <a:outerShdw blurRad="38100" dist="38100" dir="2700000" algn="tl">
                    <a:srgbClr val="000000">
                      <a:alpha val="43137"/>
                    </a:srgbClr>
                  </a:outerShdw>
                </a:effectLst>
                <a:latin typeface="Calibri" panose="020F0502020204030204" pitchFamily="34" charset="0"/>
              </a:rPr>
            </a:br>
            <a:br>
              <a:rPr lang="en-US" b="1" dirty="0">
                <a:effectLst>
                  <a:outerShdw blurRad="38100" dist="38100" dir="2700000" algn="tl">
                    <a:srgbClr val="000000">
                      <a:alpha val="43137"/>
                    </a:srgbClr>
                  </a:outerShdw>
                </a:effectLst>
                <a:latin typeface="Calibri" panose="020F0502020204030204" pitchFamily="34" charset="0"/>
              </a:rPr>
            </a:br>
            <a:r>
              <a:rPr lang="en-US" b="1" dirty="0"/>
              <a:t>From Words to Actions: Implementing the Declaration on the Rights of Indigenous Peoples – The World Bank Experience</a:t>
            </a:r>
            <a:r>
              <a:rPr lang="en-US" b="1" dirty="0">
                <a:effectLst>
                  <a:outerShdw blurRad="38100" dist="38100" dir="2700000" algn="tl">
                    <a:srgbClr val="000000">
                      <a:alpha val="43137"/>
                    </a:srgbClr>
                  </a:outerShdw>
                </a:effectLst>
                <a:latin typeface="Calibri" panose="020F0502020204030204" pitchFamily="34" charset="0"/>
              </a:rPr>
              <a:t> </a:t>
            </a:r>
            <a:br>
              <a:rPr lang="en-US" b="1" dirty="0">
                <a:effectLst>
                  <a:outerShdw blurRad="38100" dist="38100" dir="2700000" algn="tl">
                    <a:srgbClr val="000000">
                      <a:alpha val="43137"/>
                    </a:srgbClr>
                  </a:outerShdw>
                </a:effectLst>
                <a:latin typeface="Calibri" panose="020F0502020204030204" pitchFamily="34" charset="0"/>
              </a:rPr>
            </a:br>
            <a:endParaRPr lang="es-CL" sz="2200" b="1" dirty="0">
              <a:latin typeface="Calibri" pitchFamily="34" charset="0"/>
            </a:endParaRPr>
          </a:p>
        </p:txBody>
      </p:sp>
      <p:sp>
        <p:nvSpPr>
          <p:cNvPr id="1029" name="Rectangle 3"/>
          <p:cNvSpPr>
            <a:spLocks noGrp="1" noChangeArrowheads="1"/>
          </p:cNvSpPr>
          <p:nvPr>
            <p:ph type="subTitle" idx="1"/>
          </p:nvPr>
        </p:nvSpPr>
        <p:spPr>
          <a:xfrm>
            <a:off x="1066352" y="4558444"/>
            <a:ext cx="7010400" cy="1686781"/>
          </a:xfrm>
        </p:spPr>
        <p:txBody>
          <a:bodyPr>
            <a:normAutofit/>
          </a:bodyPr>
          <a:lstStyle/>
          <a:p>
            <a:pPr marL="0" indent="0" algn="ctr" eaLnBrk="1" hangingPunct="1">
              <a:lnSpc>
                <a:spcPct val="80000"/>
              </a:lnSpc>
              <a:buClrTx/>
              <a:buSzTx/>
              <a:buFontTx/>
              <a:buNone/>
              <a:defRPr/>
            </a:pPr>
            <a:endParaRPr lang="es-CL" sz="1050" b="1" i="1" dirty="0">
              <a:solidFill>
                <a:srgbClr val="002060"/>
              </a:solidFill>
              <a:effectLst>
                <a:outerShdw blurRad="38100" dist="38100" dir="2700000" algn="tl">
                  <a:srgbClr val="C0C0C0"/>
                </a:outerShdw>
              </a:effectLst>
              <a:latin typeface="Calibri" pitchFamily="34" charset="0"/>
            </a:endParaRPr>
          </a:p>
          <a:p>
            <a:pPr>
              <a:lnSpc>
                <a:spcPct val="80000"/>
              </a:lnSpc>
              <a:buClrTx/>
              <a:defRPr/>
            </a:pPr>
            <a:r>
              <a:rPr lang="en-US" sz="2200" dirty="0">
                <a:solidFill>
                  <a:schemeClr val="tx1"/>
                </a:solidFill>
                <a:latin typeface="Calibri" panose="020F0502020204030204" pitchFamily="34" charset="0"/>
              </a:rPr>
              <a:t>Luis Felipe Duchicela</a:t>
            </a:r>
            <a:br>
              <a:rPr lang="en-US" sz="2200" dirty="0">
                <a:solidFill>
                  <a:schemeClr val="tx1"/>
                </a:solidFill>
                <a:latin typeface="Calibri" panose="020F0502020204030204" pitchFamily="34" charset="0"/>
              </a:rPr>
            </a:br>
            <a:r>
              <a:rPr lang="en-US" sz="2200" dirty="0">
                <a:solidFill>
                  <a:schemeClr val="tx1"/>
                </a:solidFill>
                <a:latin typeface="Calibri" panose="020F0502020204030204" pitchFamily="34" charset="0"/>
              </a:rPr>
              <a:t>Global Adviser for Indigenous Peoples </a:t>
            </a:r>
            <a:br>
              <a:rPr lang="en-US" sz="2200" dirty="0">
                <a:solidFill>
                  <a:schemeClr val="tx1"/>
                </a:solidFill>
                <a:latin typeface="Calibri" panose="020F0502020204030204" pitchFamily="34" charset="0"/>
              </a:rPr>
            </a:br>
            <a:r>
              <a:rPr lang="en-US" sz="2200" dirty="0">
                <a:solidFill>
                  <a:schemeClr val="tx1"/>
                </a:solidFill>
                <a:latin typeface="Calibri" panose="020F0502020204030204" pitchFamily="34" charset="0"/>
              </a:rPr>
              <a:t>The World Bank</a:t>
            </a:r>
            <a:br>
              <a:rPr lang="en-US" sz="1800" dirty="0">
                <a:latin typeface="Calibri" panose="020F0502020204030204" pitchFamily="34" charset="0"/>
              </a:rPr>
            </a:br>
            <a:endParaRPr lang="es-CL" sz="1800" b="1" i="1" dirty="0">
              <a:solidFill>
                <a:srgbClr val="002060"/>
              </a:solidFill>
              <a:effectLst>
                <a:outerShdw blurRad="38100" dist="38100" dir="2700000" algn="tl">
                  <a:srgbClr val="C0C0C0"/>
                </a:outerShdw>
              </a:effectLst>
              <a:latin typeface="Calibri" pitchFamily="34" charset="0"/>
            </a:endParaRPr>
          </a:p>
          <a:p>
            <a:pPr marL="0" indent="0" algn="ctr" eaLnBrk="1" hangingPunct="1">
              <a:lnSpc>
                <a:spcPct val="80000"/>
              </a:lnSpc>
              <a:buClrTx/>
              <a:buSzTx/>
              <a:buFontTx/>
              <a:buNone/>
              <a:defRPr/>
            </a:pPr>
            <a:r>
              <a:rPr lang="es-CL" sz="2400" dirty="0">
                <a:solidFill>
                  <a:srgbClr val="993300"/>
                </a:solidFill>
                <a:effectLst>
                  <a:outerShdw blurRad="38100" dist="38100" dir="2700000" algn="tl">
                    <a:srgbClr val="C0C0C0"/>
                  </a:outerShdw>
                </a:effectLst>
                <a:latin typeface="Calibri" pitchFamily="34" charset="0"/>
              </a:rPr>
              <a:t> </a:t>
            </a:r>
          </a:p>
        </p:txBody>
      </p:sp>
      <p:sp>
        <p:nvSpPr>
          <p:cNvPr id="3075" name="Rectangle 6"/>
          <p:cNvSpPr txBox="1">
            <a:spLocks noGrp="1" noChangeArrowheads="1"/>
          </p:cNvSpPr>
          <p:nvPr/>
        </p:nvSpPr>
        <p:spPr bwMode="auto">
          <a:xfrm>
            <a:off x="7157850" y="5979861"/>
            <a:ext cx="1605149" cy="476251"/>
          </a:xfrm>
          <a:prstGeom prst="rect">
            <a:avLst/>
          </a:prstGeom>
          <a:noFill/>
          <a:ln w="9525">
            <a:noFill/>
            <a:miter lim="800000"/>
            <a:headEnd/>
            <a:tailEnd/>
          </a:ln>
        </p:spPr>
        <p:txBody>
          <a:bodyPr/>
          <a:lstStyle/>
          <a:p>
            <a:pPr algn="r" defTabSz="914400" fontAlgn="base">
              <a:spcBef>
                <a:spcPct val="0"/>
              </a:spcBef>
              <a:spcAft>
                <a:spcPct val="0"/>
              </a:spcAft>
            </a:pPr>
            <a:endParaRPr lang="es-CL" sz="1300" i="1" dirty="0">
              <a:solidFill>
                <a:srgbClr val="000000"/>
              </a:solidFill>
              <a:latin typeface="Calibri" pitchFamily="34" charset="0"/>
              <a:ea typeface="ＭＳ Ｐゴシック"/>
            </a:endParaRPr>
          </a:p>
        </p:txBody>
      </p:sp>
      <p:sp>
        <p:nvSpPr>
          <p:cNvPr id="10246" name="Rectangle 3"/>
          <p:cNvSpPr>
            <a:spLocks noChangeArrowheads="1"/>
          </p:cNvSpPr>
          <p:nvPr/>
        </p:nvSpPr>
        <p:spPr bwMode="auto">
          <a:xfrm>
            <a:off x="18838" y="6012948"/>
            <a:ext cx="3962400" cy="815942"/>
          </a:xfrm>
          <a:prstGeom prst="rect">
            <a:avLst/>
          </a:prstGeom>
          <a:noFill/>
          <a:ln w="9525">
            <a:noFill/>
            <a:miter lim="800000"/>
            <a:headEnd/>
            <a:tailEnd/>
          </a:ln>
        </p:spPr>
        <p:txBody>
          <a:bodyPr/>
          <a:lstStyle/>
          <a:p>
            <a:pPr defTabSz="914400" fontAlgn="base">
              <a:lnSpc>
                <a:spcPct val="90000"/>
              </a:lnSpc>
              <a:spcBef>
                <a:spcPct val="20000"/>
              </a:spcBef>
              <a:spcAft>
                <a:spcPct val="0"/>
              </a:spcAft>
              <a:buClr>
                <a:srgbClr val="FFCC00"/>
              </a:buClr>
              <a:buSzPct val="65000"/>
              <a:buFont typeface="Wingdings" pitchFamily="2" charset="2"/>
              <a:buNone/>
              <a:defRPr/>
            </a:pPr>
            <a:endParaRPr lang="es-CL" sz="1300" b="1" i="1" dirty="0">
              <a:solidFill>
                <a:srgbClr val="000000"/>
              </a:solidFill>
              <a:effectLst>
                <a:outerShdw blurRad="38100" dist="38100" dir="2700000" algn="tl">
                  <a:srgbClr val="C0C0C0"/>
                </a:outerShdw>
              </a:effectLst>
              <a:latin typeface="Calibri" pitchFamily="34" charset="0"/>
              <a:ea typeface="ＭＳ Ｐゴシック"/>
              <a:cs typeface="Arial" charset="0"/>
            </a:endParaRPr>
          </a:p>
        </p:txBody>
      </p:sp>
      <p:sp>
        <p:nvSpPr>
          <p:cNvPr id="8" name="TextBox 7"/>
          <p:cNvSpPr txBox="1"/>
          <p:nvPr/>
        </p:nvSpPr>
        <p:spPr>
          <a:xfrm>
            <a:off x="614609" y="5843567"/>
            <a:ext cx="8077200" cy="369332"/>
          </a:xfrm>
          <a:prstGeom prst="rect">
            <a:avLst/>
          </a:prstGeom>
          <a:noFill/>
        </p:spPr>
        <p:txBody>
          <a:bodyPr wrap="square" rtlCol="0">
            <a:spAutoFit/>
          </a:bodyPr>
          <a:lstStyle/>
          <a:p>
            <a:pPr algn="ctr"/>
            <a:r>
              <a:rPr lang="en-US" dirty="0"/>
              <a:t>PDAC 2018 International Convention, Toronto, March 5, 2018</a:t>
            </a:r>
          </a:p>
        </p:txBody>
      </p:sp>
      <p:sp>
        <p:nvSpPr>
          <p:cNvPr id="9" name="TextBox 8"/>
          <p:cNvSpPr txBox="1"/>
          <p:nvPr/>
        </p:nvSpPr>
        <p:spPr>
          <a:xfrm>
            <a:off x="8928850" y="4545107"/>
            <a:ext cx="184731" cy="369332"/>
          </a:xfrm>
          <a:prstGeom prst="rect">
            <a:avLst/>
          </a:prstGeom>
          <a:noFill/>
        </p:spPr>
        <p:txBody>
          <a:bodyPr wrap="none" rtlCol="0">
            <a:spAutoFit/>
          </a:bodyPr>
          <a:lstStyle/>
          <a:p>
            <a:endParaRPr lang="en-US" dirty="0"/>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30862"/>
          <a:stretch/>
        </p:blipFill>
        <p:spPr bwMode="auto">
          <a:xfrm>
            <a:off x="3458223" y="6284219"/>
            <a:ext cx="2389973" cy="4579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F74019CF-94A6-4E91-A1CB-C82B7BE15492}"/>
              </a:ext>
            </a:extLst>
          </p:cNvPr>
          <p:cNvPicPr>
            <a:picLocks noChangeAspect="1"/>
          </p:cNvPicPr>
          <p:nvPr/>
        </p:nvPicPr>
        <p:blipFill rotWithShape="1">
          <a:blip r:embed="rId4"/>
          <a:srcRect t="334"/>
          <a:stretch/>
        </p:blipFill>
        <p:spPr>
          <a:xfrm>
            <a:off x="-10659" y="3026782"/>
            <a:ext cx="2438089" cy="1498885"/>
          </a:xfrm>
          <a:prstGeom prst="rect">
            <a:avLst/>
          </a:prstGeom>
        </p:spPr>
      </p:pic>
      <p:pic>
        <p:nvPicPr>
          <p:cNvPr id="4" name="Picture 3">
            <a:extLst>
              <a:ext uri="{FF2B5EF4-FFF2-40B4-BE49-F238E27FC236}">
                <a16:creationId xmlns:a16="http://schemas.microsoft.com/office/drawing/2014/main" id="{A005BCBA-7E2A-4D85-B1E7-7998C0A5C3F1}"/>
              </a:ext>
            </a:extLst>
          </p:cNvPr>
          <p:cNvPicPr>
            <a:picLocks noChangeAspect="1"/>
          </p:cNvPicPr>
          <p:nvPr/>
        </p:nvPicPr>
        <p:blipFill>
          <a:blip r:embed="rId5"/>
          <a:stretch>
            <a:fillRect/>
          </a:stretch>
        </p:blipFill>
        <p:spPr>
          <a:xfrm>
            <a:off x="7273969" y="3012100"/>
            <a:ext cx="1870031" cy="1506449"/>
          </a:xfrm>
          <a:prstGeom prst="rect">
            <a:avLst/>
          </a:prstGeom>
        </p:spPr>
      </p:pic>
      <p:pic>
        <p:nvPicPr>
          <p:cNvPr id="6" name="Picture 5">
            <a:extLst>
              <a:ext uri="{FF2B5EF4-FFF2-40B4-BE49-F238E27FC236}">
                <a16:creationId xmlns:a16="http://schemas.microsoft.com/office/drawing/2014/main" id="{66517BEE-547E-4DB3-A2EB-B06FE64874D3}"/>
              </a:ext>
            </a:extLst>
          </p:cNvPr>
          <p:cNvPicPr>
            <a:picLocks noChangeAspect="1"/>
          </p:cNvPicPr>
          <p:nvPr/>
        </p:nvPicPr>
        <p:blipFill rotWithShape="1">
          <a:blip r:embed="rId6"/>
          <a:srcRect r="33335"/>
          <a:stretch/>
        </p:blipFill>
        <p:spPr>
          <a:xfrm>
            <a:off x="5630986" y="3013002"/>
            <a:ext cx="1642983" cy="1506448"/>
          </a:xfrm>
          <a:prstGeom prst="rect">
            <a:avLst/>
          </a:prstGeom>
        </p:spPr>
      </p:pic>
      <p:pic>
        <p:nvPicPr>
          <p:cNvPr id="2" name="Picture 1">
            <a:extLst>
              <a:ext uri="{FF2B5EF4-FFF2-40B4-BE49-F238E27FC236}">
                <a16:creationId xmlns:a16="http://schemas.microsoft.com/office/drawing/2014/main" id="{D16CDE87-29BC-4EA6-A7EF-1FA36FC4517B}"/>
              </a:ext>
            </a:extLst>
          </p:cNvPr>
          <p:cNvPicPr>
            <a:picLocks noChangeAspect="1"/>
          </p:cNvPicPr>
          <p:nvPr/>
        </p:nvPicPr>
        <p:blipFill rotWithShape="1">
          <a:blip r:embed="rId7"/>
          <a:srcRect t="1046"/>
          <a:stretch/>
        </p:blipFill>
        <p:spPr>
          <a:xfrm>
            <a:off x="1978376" y="3023983"/>
            <a:ext cx="1981200" cy="1498885"/>
          </a:xfrm>
          <a:prstGeom prst="rect">
            <a:avLst/>
          </a:prstGeom>
        </p:spPr>
      </p:pic>
      <p:pic>
        <p:nvPicPr>
          <p:cNvPr id="11" name="Picture 10">
            <a:extLst>
              <a:ext uri="{FF2B5EF4-FFF2-40B4-BE49-F238E27FC236}">
                <a16:creationId xmlns:a16="http://schemas.microsoft.com/office/drawing/2014/main" id="{83802A46-2EC3-4B55-A138-E6FE59F250D2}"/>
              </a:ext>
            </a:extLst>
          </p:cNvPr>
          <p:cNvPicPr>
            <a:picLocks noChangeAspect="1"/>
          </p:cNvPicPr>
          <p:nvPr/>
        </p:nvPicPr>
        <p:blipFill>
          <a:blip r:embed="rId8"/>
          <a:stretch>
            <a:fillRect/>
          </a:stretch>
        </p:blipFill>
        <p:spPr>
          <a:xfrm>
            <a:off x="3717019" y="2793703"/>
            <a:ext cx="2123737" cy="1947660"/>
          </a:xfrm>
          <a:prstGeom prst="rect">
            <a:avLst/>
          </a:prstGeom>
        </p:spPr>
      </p:pic>
    </p:spTree>
    <p:extLst>
      <p:ext uri="{BB962C8B-B14F-4D97-AF65-F5344CB8AC3E}">
        <p14:creationId xmlns:p14="http://schemas.microsoft.com/office/powerpoint/2010/main" val="2207120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rmAutofit/>
          </a:bodyPr>
          <a:lstStyle/>
          <a:p>
            <a:pPr lvl="0">
              <a:spcBef>
                <a:spcPct val="20000"/>
              </a:spcBef>
            </a:pPr>
            <a:r>
              <a:rPr lang="en-US" sz="3300" b="1" dirty="0">
                <a:solidFill>
                  <a:prstClr val="white"/>
                </a:solidFill>
                <a:effectLst>
                  <a:outerShdw blurRad="38100" dist="38100" dir="2700000" algn="tl">
                    <a:srgbClr val="000000">
                      <a:alpha val="43137"/>
                    </a:srgbClr>
                  </a:outerShdw>
                </a:effectLst>
                <a:ea typeface="+mn-ea"/>
                <a:cs typeface="+mn-cs"/>
              </a:rPr>
              <a:t>Indigenous Peoples Technical Advisory Group</a:t>
            </a:r>
            <a:endParaRPr lang="en-US" dirty="0"/>
          </a:p>
        </p:txBody>
      </p:sp>
      <p:sp>
        <p:nvSpPr>
          <p:cNvPr id="3" name="Content Placeholder 2"/>
          <p:cNvSpPr>
            <a:spLocks noGrp="1"/>
          </p:cNvSpPr>
          <p:nvPr>
            <p:ph idx="1"/>
          </p:nvPr>
        </p:nvSpPr>
        <p:spPr>
          <a:xfrm>
            <a:off x="228601" y="1143001"/>
            <a:ext cx="8458200" cy="4038600"/>
          </a:xfrm>
        </p:spPr>
        <p:txBody>
          <a:bodyPr>
            <a:normAutofit/>
          </a:bodyPr>
          <a:lstStyle/>
          <a:p>
            <a:r>
              <a:rPr lang="en-US" sz="2200" dirty="0"/>
              <a:t>One recommendation from the Global Dialogue on ESF.</a:t>
            </a:r>
          </a:p>
          <a:p>
            <a:r>
              <a:rPr lang="en-US" sz="2200" dirty="0"/>
              <a:t>The general objective is to provide guidance and expert advice to the World Bank’s management on specific operations.</a:t>
            </a:r>
          </a:p>
          <a:p>
            <a:r>
              <a:rPr lang="en-US" sz="2200" dirty="0"/>
              <a:t>Terms of Reference: developed by task force, discussed in regional dialogues in Asia, Africa, Latin America and Russia, Global Dialogue during UNPFII, internal clearance</a:t>
            </a:r>
          </a:p>
          <a:p>
            <a:r>
              <a:rPr lang="en-US" sz="2200" dirty="0"/>
              <a:t>IP-TAG nomination process began.</a:t>
            </a:r>
          </a:p>
          <a:p>
            <a:endParaRPr lang="en-US" sz="2400"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833" t="22320" b="20072"/>
          <a:stretch/>
        </p:blipFill>
        <p:spPr>
          <a:xfrm>
            <a:off x="1562101" y="4191000"/>
            <a:ext cx="5791200" cy="2228237"/>
          </a:xfrm>
          <a:prstGeom prst="rect">
            <a:avLst/>
          </a:prstGeom>
        </p:spPr>
      </p:pic>
    </p:spTree>
    <p:extLst>
      <p:ext uri="{BB962C8B-B14F-4D97-AF65-F5344CB8AC3E}">
        <p14:creationId xmlns:p14="http://schemas.microsoft.com/office/powerpoint/2010/main" val="27751803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body" idx="1"/>
          </p:nvPr>
        </p:nvSpPr>
        <p:spPr>
          <a:xfrm>
            <a:off x="152400" y="0"/>
            <a:ext cx="8839200" cy="838200"/>
          </a:xfrm>
        </p:spPr>
        <p:txBody>
          <a:bodyPr>
            <a:normAutofit/>
          </a:bodyPr>
          <a:lstStyle/>
          <a:p>
            <a:pPr algn="ctr"/>
            <a:r>
              <a:rPr lang="en-US" sz="3500" b="1" dirty="0">
                <a:solidFill>
                  <a:schemeClr val="bg1"/>
                </a:solidFill>
                <a:effectLst>
                  <a:outerShdw blurRad="38100" dist="38100" dir="2700000" algn="tl">
                    <a:srgbClr val="000000">
                      <a:alpha val="43137"/>
                    </a:srgbClr>
                  </a:outerShdw>
                </a:effectLst>
              </a:rPr>
              <a:t>Environmental and Social Standard 7</a:t>
            </a:r>
            <a:endParaRPr lang="en-US" sz="3600" b="1" dirty="0">
              <a:solidFill>
                <a:schemeClr val="bg1"/>
              </a:solidFill>
              <a:effectLst>
                <a:outerShdw blurRad="38100" dist="38100" dir="2700000" algn="tl">
                  <a:srgbClr val="000000">
                    <a:alpha val="43137"/>
                  </a:srgbClr>
                </a:outerShdw>
              </a:effectLst>
            </a:endParaRPr>
          </a:p>
        </p:txBody>
      </p:sp>
      <p:sp>
        <p:nvSpPr>
          <p:cNvPr id="2" name="TextBox 1"/>
          <p:cNvSpPr txBox="1"/>
          <p:nvPr/>
        </p:nvSpPr>
        <p:spPr>
          <a:xfrm>
            <a:off x="-228600" y="1295400"/>
            <a:ext cx="5867400" cy="6063198"/>
          </a:xfrm>
          <a:prstGeom prst="rect">
            <a:avLst/>
          </a:prstGeom>
          <a:noFill/>
        </p:spPr>
        <p:txBody>
          <a:bodyPr wrap="square" rtlCol="0">
            <a:spAutoFit/>
          </a:bodyPr>
          <a:lstStyle/>
          <a:p>
            <a:pPr marL="800100" lvl="1" indent="-342900">
              <a:buClr>
                <a:srgbClr val="C00000"/>
              </a:buClr>
              <a:buFont typeface="Arial" panose="020B0604020202020204" pitchFamily="34" charset="0"/>
              <a:buChar char="•"/>
            </a:pPr>
            <a:r>
              <a:rPr lang="en-US" sz="2000" dirty="0">
                <a:latin typeface="Calibri" panose="020F0502020204030204" pitchFamily="34" charset="0"/>
              </a:rPr>
              <a:t>Maintains from OP 4.10: Ensures that the development process fosters full respect for the </a:t>
            </a:r>
            <a:r>
              <a:rPr lang="en-US" sz="2000" b="1" dirty="0">
                <a:latin typeface="Calibri" panose="020F0502020204030204" pitchFamily="34" charset="0"/>
              </a:rPr>
              <a:t>human rights, dignity, and cultures </a:t>
            </a:r>
            <a:r>
              <a:rPr lang="en-US" sz="2000" dirty="0">
                <a:latin typeface="Calibri" panose="020F0502020204030204" pitchFamily="34" charset="0"/>
              </a:rPr>
              <a:t>of Indigenous Peoples.</a:t>
            </a:r>
          </a:p>
          <a:p>
            <a:pPr lvl="1">
              <a:buClr>
                <a:srgbClr val="C00000"/>
              </a:buClr>
            </a:pPr>
            <a:endParaRPr lang="en-US" sz="1400" dirty="0">
              <a:latin typeface="Calibri" panose="020F0502020204030204" pitchFamily="34" charset="0"/>
            </a:endParaRPr>
          </a:p>
          <a:p>
            <a:pPr marL="800100" lvl="1" indent="-342900">
              <a:buClr>
                <a:srgbClr val="C00000"/>
              </a:buClr>
              <a:buFont typeface="Arial" panose="020B0604020202020204" pitchFamily="34" charset="0"/>
              <a:buChar char="•"/>
            </a:pPr>
            <a:r>
              <a:rPr lang="en-US" sz="2000" dirty="0">
                <a:latin typeface="Calibri" panose="020F0502020204030204" pitchFamily="34" charset="0"/>
              </a:rPr>
              <a:t>Main differences from OP 4.10:</a:t>
            </a:r>
          </a:p>
          <a:p>
            <a:pPr marL="1257300" lvl="2" indent="-342900">
              <a:buClr>
                <a:srgbClr val="C00000"/>
              </a:buClr>
              <a:buFont typeface="Arial" panose="020B0604020202020204" pitchFamily="34" charset="0"/>
              <a:buChar char="•"/>
            </a:pPr>
            <a:r>
              <a:rPr lang="en-US" sz="2000" dirty="0">
                <a:latin typeface="Calibri" panose="020F0502020204030204" pitchFamily="34" charset="0"/>
              </a:rPr>
              <a:t>ESS7 includes:</a:t>
            </a:r>
          </a:p>
          <a:p>
            <a:pPr marL="1714500" lvl="3" indent="-342900">
              <a:buFont typeface="Arial" panose="020B0604020202020204" pitchFamily="34" charset="0"/>
              <a:buChar char="•"/>
            </a:pPr>
            <a:r>
              <a:rPr lang="en-US" sz="2000" dirty="0">
                <a:latin typeface="Calibri" panose="020F0502020204030204" pitchFamily="34" charset="0"/>
              </a:rPr>
              <a:t>Pastoralists</a:t>
            </a:r>
          </a:p>
          <a:p>
            <a:pPr marL="1714500" lvl="3" indent="-342900">
              <a:buFont typeface="Arial" panose="020B0604020202020204" pitchFamily="34" charset="0"/>
              <a:buChar char="•"/>
            </a:pPr>
            <a:r>
              <a:rPr lang="en-US" sz="2000" dirty="0">
                <a:latin typeface="Calibri" panose="020F0502020204030204" pitchFamily="34" charset="0"/>
              </a:rPr>
              <a:t>IPs in voluntary isolation</a:t>
            </a:r>
          </a:p>
          <a:p>
            <a:pPr marL="1714500" lvl="3" indent="-342900">
              <a:buFont typeface="Arial" panose="020B0604020202020204" pitchFamily="34" charset="0"/>
              <a:buChar char="•"/>
            </a:pPr>
            <a:r>
              <a:rPr lang="en-US" sz="2000" dirty="0">
                <a:latin typeface="Calibri" panose="020F0502020204030204" pitchFamily="34" charset="0"/>
              </a:rPr>
              <a:t>Free Prior and Informed Consent for projects in three situations</a:t>
            </a:r>
          </a:p>
          <a:p>
            <a:pPr marL="1714500" lvl="3" indent="-342900">
              <a:buFont typeface="Arial" panose="020B0604020202020204" pitchFamily="34" charset="0"/>
              <a:buChar char="•"/>
            </a:pPr>
            <a:endParaRPr lang="en-US" sz="1400" dirty="0">
              <a:latin typeface="Calibri" panose="020F0502020204030204" pitchFamily="34" charset="0"/>
            </a:endParaRPr>
          </a:p>
          <a:p>
            <a:pPr marL="800100" lvl="1" indent="-342900">
              <a:buClr>
                <a:srgbClr val="C00000"/>
              </a:buClr>
              <a:buFont typeface="Arial" panose="020B0604020202020204" pitchFamily="34" charset="0"/>
              <a:buChar char="•"/>
            </a:pPr>
            <a:r>
              <a:rPr lang="en-US" sz="2000" dirty="0">
                <a:latin typeface="Calibri" panose="020F0502020204030204" pitchFamily="34" charset="0"/>
              </a:rPr>
              <a:t>Broader application of IP standards to enhance the inclusion of IPs in different development opportunities</a:t>
            </a:r>
          </a:p>
          <a:p>
            <a:pPr marL="800100" lvl="1" indent="-342900">
              <a:buClr>
                <a:srgbClr val="C00000"/>
              </a:buClr>
              <a:buFont typeface="Arial" panose="020B0604020202020204" pitchFamily="34" charset="0"/>
              <a:buChar char="•"/>
            </a:pPr>
            <a:endParaRPr lang="en-US" sz="1400" dirty="0">
              <a:latin typeface="Calibri" panose="020F0502020204030204" pitchFamily="34" charset="0"/>
            </a:endParaRPr>
          </a:p>
          <a:p>
            <a:pPr marL="800100" lvl="1" indent="-342900">
              <a:buClr>
                <a:srgbClr val="C00000"/>
              </a:buClr>
              <a:buFont typeface="Arial" panose="020B0604020202020204" pitchFamily="34" charset="0"/>
              <a:buChar char="•"/>
            </a:pPr>
            <a:r>
              <a:rPr lang="en-US" sz="2000" dirty="0">
                <a:latin typeface="Calibri" panose="020F0502020204030204" pitchFamily="34" charset="0"/>
              </a:rPr>
              <a:t>Application of ESS7 will be done as part of an integrated approach</a:t>
            </a:r>
          </a:p>
          <a:p>
            <a:pPr marL="742950" lvl="1" indent="-285750">
              <a:buFont typeface="Arial" panose="020B0604020202020204" pitchFamily="34" charset="0"/>
              <a:buChar char="•"/>
            </a:pPr>
            <a:endParaRPr lang="es-EC" sz="2000" dirty="0">
              <a:latin typeface="Calibri" panose="020F0502020204030204" pitchFamily="34" charset="0"/>
            </a:endParaRPr>
          </a:p>
          <a:p>
            <a:pPr lvl="2"/>
            <a:endParaRPr lang="es-EC" sz="24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1676400"/>
            <a:ext cx="3084634" cy="4114799"/>
          </a:xfrm>
          <a:prstGeom prst="rect">
            <a:avLst/>
          </a:prstGeom>
        </p:spPr>
      </p:pic>
    </p:spTree>
    <p:extLst>
      <p:ext uri="{BB962C8B-B14F-4D97-AF65-F5344CB8AC3E}">
        <p14:creationId xmlns:p14="http://schemas.microsoft.com/office/powerpoint/2010/main" val="27420205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9906000" cy="609600"/>
          </a:xfrm>
        </p:spPr>
        <p:txBody>
          <a:bodyPr>
            <a:noAutofit/>
          </a:bodyPr>
          <a:lstStyle/>
          <a:p>
            <a:r>
              <a:rPr lang="en-US" sz="3000" b="1" dirty="0">
                <a:solidFill>
                  <a:schemeClr val="bg1"/>
                </a:solidFill>
                <a:effectLst>
                  <a:outerShdw blurRad="50800" dist="38100" dir="2700000" algn="tl" rotWithShape="0">
                    <a:prstClr val="black">
                      <a:alpha val="40000"/>
                    </a:prstClr>
                  </a:outerShdw>
                </a:effectLst>
              </a:rPr>
              <a:t>Key Points: The Concept of “Meaningful Consultation” </a:t>
            </a:r>
          </a:p>
        </p:txBody>
      </p:sp>
      <p:sp>
        <p:nvSpPr>
          <p:cNvPr id="3" name="Content Placeholder 2"/>
          <p:cNvSpPr>
            <a:spLocks noGrp="1"/>
          </p:cNvSpPr>
          <p:nvPr>
            <p:ph idx="1"/>
          </p:nvPr>
        </p:nvSpPr>
        <p:spPr>
          <a:xfrm>
            <a:off x="381000" y="1066800"/>
            <a:ext cx="8534400" cy="5029200"/>
          </a:xfrm>
        </p:spPr>
        <p:txBody>
          <a:bodyPr>
            <a:normAutofit/>
          </a:bodyPr>
          <a:lstStyle/>
          <a:p>
            <a:pPr marL="0" indent="0">
              <a:buNone/>
            </a:pPr>
            <a:r>
              <a:rPr lang="en-US" sz="2000" dirty="0"/>
              <a:t>“Meaningful consultation tailored to Indigenous Peoples” applies across the board. The purpose is to build community support. It is the social license to proceed with the project. It is distinct from the requirement to obtain FPIC in the three circumstances. </a:t>
            </a:r>
          </a:p>
          <a:p>
            <a:endParaRPr lang="en-US" sz="2200" dirty="0"/>
          </a:p>
          <a:p>
            <a:endParaRPr lang="en-US" sz="2200" dirty="0"/>
          </a:p>
          <a:p>
            <a:endParaRPr lang="en-US" sz="2200" dirty="0"/>
          </a:p>
          <a:p>
            <a:endParaRPr lang="en-US" sz="2000" dirty="0"/>
          </a:p>
        </p:txBody>
      </p:sp>
      <p:pic>
        <p:nvPicPr>
          <p:cNvPr id="4" name="Picture 3">
            <a:extLst>
              <a:ext uri="{FF2B5EF4-FFF2-40B4-BE49-F238E27FC236}">
                <a16:creationId xmlns:a16="http://schemas.microsoft.com/office/drawing/2014/main" id="{DA4A1B1A-D92B-4EAA-9564-7A9F2E351BC7}"/>
              </a:ext>
            </a:extLst>
          </p:cNvPr>
          <p:cNvPicPr>
            <a:picLocks noChangeAspect="1"/>
          </p:cNvPicPr>
          <p:nvPr/>
        </p:nvPicPr>
        <p:blipFill>
          <a:blip r:embed="rId3"/>
          <a:stretch>
            <a:fillRect/>
          </a:stretch>
        </p:blipFill>
        <p:spPr>
          <a:xfrm>
            <a:off x="651925" y="2438400"/>
            <a:ext cx="7992549" cy="4316342"/>
          </a:xfrm>
          <a:prstGeom prst="rect">
            <a:avLst/>
          </a:prstGeom>
        </p:spPr>
      </p:pic>
    </p:spTree>
    <p:extLst>
      <p:ext uri="{BB962C8B-B14F-4D97-AF65-F5344CB8AC3E}">
        <p14:creationId xmlns:p14="http://schemas.microsoft.com/office/powerpoint/2010/main" val="23973871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UN Declaration on the Rights of Indigenous Peoples</a:t>
            </a:r>
          </a:p>
        </p:txBody>
      </p:sp>
      <p:sp>
        <p:nvSpPr>
          <p:cNvPr id="3" name="Content Placeholder 2"/>
          <p:cNvSpPr>
            <a:spLocks noGrp="1"/>
          </p:cNvSpPr>
          <p:nvPr>
            <p:ph idx="1"/>
          </p:nvPr>
        </p:nvSpPr>
        <p:spPr>
          <a:xfrm>
            <a:off x="228600" y="1219200"/>
            <a:ext cx="8915400" cy="5638800"/>
          </a:xfrm>
        </p:spPr>
        <p:txBody>
          <a:bodyPr>
            <a:noAutofit/>
          </a:bodyPr>
          <a:lstStyle/>
          <a:p>
            <a:pPr>
              <a:spcAft>
                <a:spcPts val="1200"/>
              </a:spcAft>
              <a:buFont typeface="Arial" panose="020B0604020202020204" pitchFamily="34" charset="0"/>
              <a:buChar char="•"/>
            </a:pPr>
            <a:r>
              <a:rPr lang="en-US" sz="2400" dirty="0"/>
              <a:t>Free Prior and Informed Consent - Article 19</a:t>
            </a:r>
          </a:p>
          <a:p>
            <a:pPr marL="0" indent="0">
              <a:spcAft>
                <a:spcPts val="1200"/>
              </a:spcAft>
              <a:buNone/>
            </a:pPr>
            <a:r>
              <a:rPr lang="en-US" sz="2400" i="1" dirty="0">
                <a:solidFill>
                  <a:srgbClr val="FF0000"/>
                </a:solidFill>
                <a:latin typeface="Calibri" panose="020F0502020204030204" pitchFamily="34" charset="0"/>
                <a:cs typeface="Calibri" panose="020F0502020204030204" pitchFamily="34" charset="0"/>
              </a:rPr>
              <a:t>	</a:t>
            </a:r>
            <a:r>
              <a:rPr lang="en-US" sz="2400" i="1" dirty="0">
                <a:highlight>
                  <a:srgbClr val="FFFF00"/>
                </a:highlight>
                <a:latin typeface="Calibri" panose="020F0502020204030204" pitchFamily="34" charset="0"/>
                <a:cs typeface="Calibri" panose="020F0502020204030204" pitchFamily="34" charset="0"/>
              </a:rPr>
              <a:t>States</a:t>
            </a:r>
            <a:r>
              <a:rPr lang="en-US" sz="2400" i="1" dirty="0">
                <a:latin typeface="Calibri" panose="020F0502020204030204" pitchFamily="34" charset="0"/>
                <a:cs typeface="Calibri" panose="020F0502020204030204" pitchFamily="34" charset="0"/>
              </a:rPr>
              <a:t> shall </a:t>
            </a:r>
            <a:r>
              <a:rPr lang="en-US" sz="2400" i="1" dirty="0">
                <a:highlight>
                  <a:srgbClr val="FFFF00"/>
                </a:highlight>
                <a:latin typeface="Calibri" panose="020F0502020204030204" pitchFamily="34" charset="0"/>
                <a:cs typeface="Calibri" panose="020F0502020204030204" pitchFamily="34" charset="0"/>
              </a:rPr>
              <a:t>consult and cooperate </a:t>
            </a:r>
            <a:r>
              <a:rPr lang="en-US" sz="2400" i="1" dirty="0">
                <a:latin typeface="Calibri" panose="020F0502020204030204" pitchFamily="34" charset="0"/>
                <a:cs typeface="Calibri" panose="020F0502020204030204" pitchFamily="34" charset="0"/>
              </a:rPr>
              <a:t>in good faith with the 	indigenous peoples concerned through their own 	representative institutions </a:t>
            </a:r>
            <a:r>
              <a:rPr lang="en-US" sz="2400" i="1" dirty="0">
                <a:highlight>
                  <a:srgbClr val="FFFF00"/>
                </a:highlight>
                <a:latin typeface="Calibri" panose="020F0502020204030204" pitchFamily="34" charset="0"/>
                <a:cs typeface="Calibri" panose="020F0502020204030204" pitchFamily="34" charset="0"/>
              </a:rPr>
              <a:t>in order to obtain their free, prior </a:t>
            </a:r>
            <a:r>
              <a:rPr lang="en-US" sz="2400" i="1" dirty="0">
                <a:latin typeface="Calibri" panose="020F0502020204030204" pitchFamily="34" charset="0"/>
                <a:cs typeface="Calibri" panose="020F0502020204030204" pitchFamily="34" charset="0"/>
              </a:rPr>
              <a:t>	</a:t>
            </a:r>
            <a:r>
              <a:rPr lang="en-US" sz="2400" i="1" dirty="0">
                <a:highlight>
                  <a:srgbClr val="FFFF00"/>
                </a:highlight>
                <a:latin typeface="Calibri" panose="020F0502020204030204" pitchFamily="34" charset="0"/>
                <a:cs typeface="Calibri" panose="020F0502020204030204" pitchFamily="34" charset="0"/>
              </a:rPr>
              <a:t>and informed consent</a:t>
            </a:r>
            <a:r>
              <a:rPr lang="en-US" sz="2400" i="1" dirty="0">
                <a:latin typeface="Calibri" panose="020F0502020204030204" pitchFamily="34" charset="0"/>
                <a:cs typeface="Calibri" panose="020F0502020204030204" pitchFamily="34" charset="0"/>
              </a:rPr>
              <a:t> before adopting and implementing 	</a:t>
            </a:r>
            <a:r>
              <a:rPr lang="en-US" sz="2400" i="1" dirty="0">
                <a:highlight>
                  <a:srgbClr val="FFFF00"/>
                </a:highlight>
                <a:latin typeface="Calibri" panose="020F0502020204030204" pitchFamily="34" charset="0"/>
                <a:cs typeface="Calibri" panose="020F0502020204030204" pitchFamily="34" charset="0"/>
              </a:rPr>
              <a:t>legislative or administrative measures that may affect them</a:t>
            </a:r>
          </a:p>
          <a:p>
            <a:pPr marL="0" indent="0">
              <a:spcAft>
                <a:spcPts val="1200"/>
              </a:spcAft>
              <a:buNone/>
            </a:pPr>
            <a:endParaRPr lang="en-US" sz="24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E024D5-3496-423A-AD1A-5B6AD3D572CD}"/>
              </a:ext>
            </a:extLst>
          </p:cNvPr>
          <p:cNvPicPr>
            <a:picLocks noChangeAspect="1"/>
          </p:cNvPicPr>
          <p:nvPr/>
        </p:nvPicPr>
        <p:blipFill>
          <a:blip r:embed="rId2"/>
          <a:stretch>
            <a:fillRect/>
          </a:stretch>
        </p:blipFill>
        <p:spPr>
          <a:xfrm>
            <a:off x="914400" y="4217873"/>
            <a:ext cx="3133510" cy="2078294"/>
          </a:xfrm>
          <a:prstGeom prst="rect">
            <a:avLst/>
          </a:prstGeom>
        </p:spPr>
      </p:pic>
      <p:pic>
        <p:nvPicPr>
          <p:cNvPr id="6" name="Picture 5">
            <a:extLst>
              <a:ext uri="{FF2B5EF4-FFF2-40B4-BE49-F238E27FC236}">
                <a16:creationId xmlns:a16="http://schemas.microsoft.com/office/drawing/2014/main" id="{69BF2899-47E1-487E-A419-6E9D984135E4}"/>
              </a:ext>
            </a:extLst>
          </p:cNvPr>
          <p:cNvPicPr>
            <a:picLocks noChangeAspect="1"/>
          </p:cNvPicPr>
          <p:nvPr/>
        </p:nvPicPr>
        <p:blipFill>
          <a:blip r:embed="rId3"/>
          <a:stretch>
            <a:fillRect/>
          </a:stretch>
        </p:blipFill>
        <p:spPr>
          <a:xfrm>
            <a:off x="5105400" y="4166371"/>
            <a:ext cx="3297311" cy="2181298"/>
          </a:xfrm>
          <a:prstGeom prst="rect">
            <a:avLst/>
          </a:prstGeom>
        </p:spPr>
      </p:pic>
    </p:spTree>
    <p:extLst>
      <p:ext uri="{BB962C8B-B14F-4D97-AF65-F5344CB8AC3E}">
        <p14:creationId xmlns:p14="http://schemas.microsoft.com/office/powerpoint/2010/main" val="1205091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686800" cy="838200"/>
          </a:xfrm>
        </p:spPr>
        <p:txBody>
          <a:bodyPr>
            <a:noAutofit/>
          </a:bodyPr>
          <a:lstStyle/>
          <a:p>
            <a:r>
              <a:rPr lang="en-US" sz="3200" b="1" dirty="0">
                <a:solidFill>
                  <a:schemeClr val="bg1"/>
                </a:solidFill>
              </a:rPr>
              <a:t>Key Points: The Concept of FPIC</a:t>
            </a:r>
          </a:p>
        </p:txBody>
      </p:sp>
      <p:sp>
        <p:nvSpPr>
          <p:cNvPr id="3" name="Content Placeholder 2"/>
          <p:cNvSpPr>
            <a:spLocks noGrp="1"/>
          </p:cNvSpPr>
          <p:nvPr>
            <p:ph idx="1"/>
          </p:nvPr>
        </p:nvSpPr>
        <p:spPr>
          <a:xfrm>
            <a:off x="457200" y="1219201"/>
            <a:ext cx="8229600" cy="4724400"/>
          </a:xfrm>
        </p:spPr>
        <p:txBody>
          <a:bodyPr>
            <a:normAutofit/>
          </a:bodyPr>
          <a:lstStyle/>
          <a:p>
            <a:pPr marL="0" indent="0">
              <a:buNone/>
            </a:pPr>
            <a:r>
              <a:rPr lang="en-US" sz="2000" dirty="0"/>
              <a:t>Was introduced in the first draft and maintained. Its meaning in the context of ESS7 and key elements have been elaborated.</a:t>
            </a:r>
          </a:p>
          <a:p>
            <a:endParaRPr lang="en-US" sz="2000" dirty="0"/>
          </a:p>
        </p:txBody>
      </p:sp>
      <p:pic>
        <p:nvPicPr>
          <p:cNvPr id="4" name="Picture 3">
            <a:extLst>
              <a:ext uri="{FF2B5EF4-FFF2-40B4-BE49-F238E27FC236}">
                <a16:creationId xmlns:a16="http://schemas.microsoft.com/office/drawing/2014/main" id="{526FC723-9973-42B2-A5FC-B4277BA89757}"/>
              </a:ext>
            </a:extLst>
          </p:cNvPr>
          <p:cNvPicPr>
            <a:picLocks noChangeAspect="1"/>
          </p:cNvPicPr>
          <p:nvPr/>
        </p:nvPicPr>
        <p:blipFill>
          <a:blip r:embed="rId2"/>
          <a:stretch>
            <a:fillRect/>
          </a:stretch>
        </p:blipFill>
        <p:spPr>
          <a:xfrm>
            <a:off x="825683" y="2026549"/>
            <a:ext cx="7492633" cy="4298053"/>
          </a:xfrm>
          <a:prstGeom prst="rect">
            <a:avLst/>
          </a:prstGeom>
        </p:spPr>
      </p:pic>
    </p:spTree>
    <p:extLst>
      <p:ext uri="{BB962C8B-B14F-4D97-AF65-F5344CB8AC3E}">
        <p14:creationId xmlns:p14="http://schemas.microsoft.com/office/powerpoint/2010/main" val="3366451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Beyond OP 4.10 and ESS7</a:t>
            </a:r>
          </a:p>
        </p:txBody>
      </p:sp>
      <p:sp>
        <p:nvSpPr>
          <p:cNvPr id="3" name="Content Placeholder 2"/>
          <p:cNvSpPr>
            <a:spLocks noGrp="1"/>
          </p:cNvSpPr>
          <p:nvPr>
            <p:ph idx="1"/>
          </p:nvPr>
        </p:nvSpPr>
        <p:spPr>
          <a:xfrm>
            <a:off x="228600" y="1447800"/>
            <a:ext cx="8686800" cy="5395452"/>
          </a:xfrm>
        </p:spPr>
        <p:txBody>
          <a:bodyPr>
            <a:noAutofit/>
          </a:bodyPr>
          <a:lstStyle/>
          <a:p>
            <a:pPr>
              <a:spcAft>
                <a:spcPts val="1200"/>
              </a:spcAft>
              <a:buFont typeface="Arial" panose="020B0604020202020204" pitchFamily="34" charset="0"/>
              <a:buChar char="•"/>
            </a:pPr>
            <a:r>
              <a:rPr lang="en-US" sz="2400" dirty="0"/>
              <a:t>OP 4.10 and ESS7 are a good proxy for a human rights based approach, however, they are more technical than UNDRIP as they are designed for use by World Bank Staff and may not reflect material as comprehensive as UNDRIP does. </a:t>
            </a:r>
          </a:p>
          <a:p>
            <a:pPr>
              <a:spcAft>
                <a:spcPts val="1200"/>
              </a:spcAft>
              <a:buFont typeface="Arial" panose="020B0604020202020204" pitchFamily="34" charset="0"/>
              <a:buChar char="•"/>
            </a:pPr>
            <a:r>
              <a:rPr lang="en-US" sz="2400" dirty="0"/>
              <a:t>Therefore, to complement OP 4.10 and ESS7:</a:t>
            </a:r>
          </a:p>
          <a:p>
            <a:pPr lvl="1">
              <a:spcAft>
                <a:spcPts val="1200"/>
              </a:spcAft>
              <a:buFont typeface="Arial" panose="020B0604020202020204" pitchFamily="34" charset="0"/>
              <a:buChar char="•"/>
            </a:pPr>
            <a:r>
              <a:rPr lang="en-US" sz="2000" b="1" dirty="0"/>
              <a:t>Knowledge Platform </a:t>
            </a:r>
            <a:r>
              <a:rPr lang="en-US" sz="2000" dirty="0"/>
              <a:t>- Provide easy access to best practices, case studies and methodologies and experts for World Bank task team leaders to implement a HRBA specific to IPs and EMs in development projects.</a:t>
            </a:r>
          </a:p>
          <a:p>
            <a:pPr lvl="1">
              <a:spcAft>
                <a:spcPts val="1200"/>
              </a:spcAft>
              <a:buFont typeface="Arial" panose="020B0604020202020204" pitchFamily="34" charset="0"/>
              <a:buChar char="•"/>
            </a:pPr>
            <a:r>
              <a:rPr lang="en-US" sz="2000" b="1" dirty="0"/>
              <a:t>Conceptual Results Framework and Indicators for IP Rights </a:t>
            </a:r>
            <a:r>
              <a:rPr lang="en-US" sz="2000" dirty="0"/>
              <a:t>- link UNDRIP with OP 4.10 and ESS7 to identify indicators that measure the impact of World Bank projects on IP rights. </a:t>
            </a:r>
          </a:p>
          <a:p>
            <a:pPr>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1508908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Nordic Trust Fund Grant</a:t>
            </a:r>
          </a:p>
        </p:txBody>
      </p:sp>
      <p:sp>
        <p:nvSpPr>
          <p:cNvPr id="3" name="Content Placeholder 2"/>
          <p:cNvSpPr>
            <a:spLocks noGrp="1"/>
          </p:cNvSpPr>
          <p:nvPr>
            <p:ph idx="1"/>
          </p:nvPr>
        </p:nvSpPr>
        <p:spPr>
          <a:xfrm>
            <a:off x="228600" y="1143000"/>
            <a:ext cx="4724400" cy="5105400"/>
          </a:xfrm>
        </p:spPr>
        <p:txBody>
          <a:bodyPr>
            <a:noAutofit/>
          </a:bodyPr>
          <a:lstStyle/>
          <a:p>
            <a:pPr>
              <a:spcAft>
                <a:spcPts val="1200"/>
              </a:spcAft>
              <a:buFont typeface="Arial" panose="020B0604020202020204" pitchFamily="34" charset="0"/>
              <a:buChar char="•"/>
            </a:pPr>
            <a:r>
              <a:rPr lang="en-US" sz="2400" i="1" dirty="0"/>
              <a:t>Mainstreaming and Scaling Up a Human Rights Based Approach for Indigenous Peoples and Ethnic Minorities Development in World Bank Projects </a:t>
            </a:r>
          </a:p>
          <a:p>
            <a:pPr>
              <a:spcAft>
                <a:spcPts val="1200"/>
              </a:spcAft>
              <a:buFont typeface="Arial" panose="020B0604020202020204" pitchFamily="34" charset="0"/>
              <a:buChar char="•"/>
            </a:pPr>
            <a:r>
              <a:rPr lang="en-US" sz="2400" dirty="0"/>
              <a:t>A HRBA means “All programs of development co-operation, policies and technical assistance should further the realization of human rights as laid down in the UDHR and other international human rights instruments.” (</a:t>
            </a:r>
            <a:r>
              <a:rPr lang="en-US" sz="2400" dirty="0">
                <a:hlinkClick r:id="rId2"/>
              </a:rPr>
              <a:t>UN HRBA Portal</a:t>
            </a:r>
            <a:r>
              <a:rPr lang="en-US" sz="2400" dirty="0"/>
              <a:t>)</a:t>
            </a:r>
          </a:p>
          <a:p>
            <a:pPr>
              <a:spcAft>
                <a:spcPts val="1200"/>
              </a:spcAft>
              <a:buFont typeface="Arial" panose="020B0604020202020204" pitchFamily="34" charset="0"/>
              <a:buChar char="•"/>
            </a:pPr>
            <a:endParaRPr lang="en-US" sz="2400" dirty="0"/>
          </a:p>
        </p:txBody>
      </p:sp>
      <p:pic>
        <p:nvPicPr>
          <p:cNvPr id="9" name="Picture 8">
            <a:extLst>
              <a:ext uri="{FF2B5EF4-FFF2-40B4-BE49-F238E27FC236}">
                <a16:creationId xmlns:a16="http://schemas.microsoft.com/office/drawing/2014/main" id="{806C0EDB-4746-47E4-AD3F-3EAD97D473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0156" y="1524000"/>
            <a:ext cx="3002520" cy="4533900"/>
          </a:xfrm>
          <a:prstGeom prst="rect">
            <a:avLst/>
          </a:prstGeom>
        </p:spPr>
      </p:pic>
    </p:spTree>
    <p:extLst>
      <p:ext uri="{BB962C8B-B14F-4D97-AF65-F5344CB8AC3E}">
        <p14:creationId xmlns:p14="http://schemas.microsoft.com/office/powerpoint/2010/main" val="3424541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NTF Grant Implementation</a:t>
            </a:r>
          </a:p>
        </p:txBody>
      </p:sp>
      <p:sp>
        <p:nvSpPr>
          <p:cNvPr id="3" name="Content Placeholder 2"/>
          <p:cNvSpPr>
            <a:spLocks noGrp="1"/>
          </p:cNvSpPr>
          <p:nvPr>
            <p:ph idx="1"/>
          </p:nvPr>
        </p:nvSpPr>
        <p:spPr>
          <a:xfrm>
            <a:off x="228600" y="1143000"/>
            <a:ext cx="4800600" cy="4495800"/>
          </a:xfrm>
        </p:spPr>
        <p:txBody>
          <a:bodyPr>
            <a:noAutofit/>
          </a:bodyPr>
          <a:lstStyle/>
          <a:p>
            <a:pPr>
              <a:spcAft>
                <a:spcPts val="1200"/>
              </a:spcAft>
              <a:buFont typeface="Arial" panose="020B0604020202020204" pitchFamily="34" charset="0"/>
              <a:buChar char="•"/>
            </a:pPr>
            <a:r>
              <a:rPr lang="en-US" sz="2400" dirty="0"/>
              <a:t>Identified eight projects (five are NTF funded) with IPs and EMs to give advice and guidance to implement a HRBA</a:t>
            </a:r>
          </a:p>
          <a:p>
            <a:pPr>
              <a:spcAft>
                <a:spcPts val="1200"/>
              </a:spcAft>
              <a:buFont typeface="Arial" panose="020B0604020202020204" pitchFamily="34" charset="0"/>
              <a:buChar char="•"/>
            </a:pPr>
            <a:r>
              <a:rPr lang="en-US" sz="2400" dirty="0"/>
              <a:t>Established IP Rights Expert Group (IPREG) with members from OHCHR, ILO, EMRIP, NTF, WB, who will connect with project teams</a:t>
            </a:r>
          </a:p>
          <a:p>
            <a:pPr>
              <a:spcAft>
                <a:spcPts val="1200"/>
              </a:spcAft>
              <a:buFont typeface="Arial" panose="020B0604020202020204" pitchFamily="34" charset="0"/>
              <a:buChar char="•"/>
            </a:pPr>
            <a:r>
              <a:rPr lang="en-US" sz="2400" dirty="0"/>
              <a:t>IP-Technical Advisory Group will ensure project teams take into account voice of IPs/EMs</a:t>
            </a:r>
          </a:p>
          <a:p>
            <a:pPr>
              <a:spcAft>
                <a:spcPts val="1200"/>
              </a:spcAft>
              <a:buFont typeface="Arial" panose="020B0604020202020204" pitchFamily="34" charset="0"/>
              <a:buChar char="•"/>
            </a:pPr>
            <a:r>
              <a:rPr lang="en-US" sz="2400" dirty="0"/>
              <a:t>Knowledge Platform and Results Framework</a:t>
            </a:r>
          </a:p>
          <a:p>
            <a:pPr>
              <a:spcAft>
                <a:spcPts val="1200"/>
              </a:spcAft>
              <a:buFont typeface="Arial" panose="020B0604020202020204" pitchFamily="34" charset="0"/>
              <a:buChar char="•"/>
            </a:pPr>
            <a:endParaRPr lang="en-US" sz="2400" dirty="0"/>
          </a:p>
        </p:txBody>
      </p:sp>
      <p:pic>
        <p:nvPicPr>
          <p:cNvPr id="11" name="Picture 10">
            <a:extLst>
              <a:ext uri="{FF2B5EF4-FFF2-40B4-BE49-F238E27FC236}">
                <a16:creationId xmlns:a16="http://schemas.microsoft.com/office/drawing/2014/main" id="{5481BECA-7CC6-4DB5-9025-45D45A7447D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667" r="19167"/>
          <a:stretch/>
        </p:blipFill>
        <p:spPr>
          <a:xfrm>
            <a:off x="5334000" y="1353192"/>
            <a:ext cx="3363242" cy="2550774"/>
          </a:xfrm>
          <a:prstGeom prst="rect">
            <a:avLst/>
          </a:prstGeom>
        </p:spPr>
      </p:pic>
      <p:pic>
        <p:nvPicPr>
          <p:cNvPr id="13" name="Picture 12">
            <a:extLst>
              <a:ext uri="{FF2B5EF4-FFF2-40B4-BE49-F238E27FC236}">
                <a16:creationId xmlns:a16="http://schemas.microsoft.com/office/drawing/2014/main" id="{91931D0F-CCFB-4556-AF96-447096DF2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7976" y="4267201"/>
            <a:ext cx="3329266" cy="2209800"/>
          </a:xfrm>
          <a:prstGeom prst="rect">
            <a:avLst/>
          </a:prstGeom>
        </p:spPr>
      </p:pic>
    </p:spTree>
    <p:extLst>
      <p:ext uri="{BB962C8B-B14F-4D97-AF65-F5344CB8AC3E}">
        <p14:creationId xmlns:p14="http://schemas.microsoft.com/office/powerpoint/2010/main" val="1279537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endParaRPr lang="en-US" sz="3200" b="1" dirty="0">
              <a:solidFill>
                <a:schemeClr val="bg1"/>
              </a:solidFill>
              <a:effectLst>
                <a:outerShdw blurRad="50800" dist="38100" dir="2700000" algn="tl" rotWithShape="0">
                  <a:prstClr val="black">
                    <a:alpha val="40000"/>
                  </a:prstClr>
                </a:outerShdw>
              </a:effectLst>
            </a:endParaRPr>
          </a:p>
        </p:txBody>
      </p:sp>
      <p:pic>
        <p:nvPicPr>
          <p:cNvPr id="9" name="Content Placeholder 8">
            <a:extLst>
              <a:ext uri="{FF2B5EF4-FFF2-40B4-BE49-F238E27FC236}">
                <a16:creationId xmlns:a16="http://schemas.microsoft.com/office/drawing/2014/main" id="{44C9A7B0-4153-47FC-A5BD-EF2029B64C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40" y="304800"/>
            <a:ext cx="8305119" cy="6383594"/>
          </a:xfrm>
        </p:spPr>
      </p:pic>
    </p:spTree>
    <p:extLst>
      <p:ext uri="{BB962C8B-B14F-4D97-AF65-F5344CB8AC3E}">
        <p14:creationId xmlns:p14="http://schemas.microsoft.com/office/powerpoint/2010/main" val="38871983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Global Mining Sector NTF Grant</a:t>
            </a:r>
          </a:p>
        </p:txBody>
      </p:sp>
      <p:sp>
        <p:nvSpPr>
          <p:cNvPr id="3" name="Content Placeholder 2"/>
          <p:cNvSpPr>
            <a:spLocks noGrp="1"/>
          </p:cNvSpPr>
          <p:nvPr>
            <p:ph idx="1"/>
          </p:nvPr>
        </p:nvSpPr>
        <p:spPr>
          <a:xfrm>
            <a:off x="228600" y="1143000"/>
            <a:ext cx="8686800" cy="4876800"/>
          </a:xfrm>
        </p:spPr>
        <p:txBody>
          <a:bodyPr>
            <a:noAutofit/>
          </a:bodyPr>
          <a:lstStyle/>
          <a:p>
            <a:pPr>
              <a:spcAft>
                <a:spcPts val="1200"/>
              </a:spcAft>
              <a:buFont typeface="Arial" panose="020B0604020202020204" pitchFamily="34" charset="0"/>
              <a:buChar char="•"/>
            </a:pPr>
            <a:r>
              <a:rPr lang="en-US" sz="2400" i="1" dirty="0"/>
              <a:t>Human rights-based approach to address the causes of environmental conflicts in the mining sector</a:t>
            </a:r>
          </a:p>
          <a:p>
            <a:pPr>
              <a:spcAft>
                <a:spcPts val="1200"/>
              </a:spcAft>
              <a:buFont typeface="Arial" panose="020B0604020202020204" pitchFamily="34" charset="0"/>
              <a:buChar char="•"/>
            </a:pPr>
            <a:r>
              <a:rPr lang="en-US" sz="2400" dirty="0"/>
              <a:t>Objective: </a:t>
            </a:r>
          </a:p>
          <a:p>
            <a:pPr lvl="1">
              <a:spcAft>
                <a:spcPts val="1200"/>
              </a:spcAft>
              <a:buFont typeface="Arial" panose="020B0604020202020204" pitchFamily="34" charset="0"/>
              <a:buChar char="•"/>
            </a:pPr>
            <a:r>
              <a:rPr lang="en-US" sz="2000" dirty="0"/>
              <a:t>(i) identify, from a human rights perspective, the causes and escalating factors of socioenvironmental conflict associated with mining projects; </a:t>
            </a:r>
          </a:p>
          <a:p>
            <a:pPr lvl="1">
              <a:spcAft>
                <a:spcPts val="1200"/>
              </a:spcAft>
              <a:buFont typeface="Arial" panose="020B0604020202020204" pitchFamily="34" charset="0"/>
              <a:buChar char="•"/>
            </a:pPr>
            <a:r>
              <a:rPr lang="en-US" sz="2000" dirty="0"/>
              <a:t>(ii) identify international practices to protect and promote human rights in the context of mining development; and, </a:t>
            </a:r>
          </a:p>
          <a:p>
            <a:pPr lvl="1">
              <a:spcAft>
                <a:spcPts val="1200"/>
              </a:spcAft>
              <a:buFont typeface="Arial" panose="020B0604020202020204" pitchFamily="34" charset="0"/>
              <a:buChar char="•"/>
            </a:pPr>
            <a:r>
              <a:rPr lang="en-US" sz="2000" dirty="0"/>
              <a:t>(iii) propose policy and investment options to support country clients to address socioenvironmental conflicts by protecting and promoting human rights that can be further converted into components of Bank-financed operations.</a:t>
            </a:r>
          </a:p>
          <a:p>
            <a:pPr>
              <a:spcAft>
                <a:spcPts val="1200"/>
              </a:spcAft>
              <a:buFont typeface="Arial" panose="020B0604020202020204" pitchFamily="34" charset="0"/>
              <a:buChar char="•"/>
            </a:pPr>
            <a:r>
              <a:rPr lang="en-US" sz="2400" dirty="0"/>
              <a:t>Adding IP dimension to project</a:t>
            </a:r>
          </a:p>
          <a:p>
            <a:pPr>
              <a:spcAft>
                <a:spcPts val="12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40984799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Background on Indigenous Peoples</a:t>
            </a:r>
          </a:p>
        </p:txBody>
      </p:sp>
      <p:sp>
        <p:nvSpPr>
          <p:cNvPr id="3" name="Content Placeholder 2"/>
          <p:cNvSpPr>
            <a:spLocks noGrp="1"/>
          </p:cNvSpPr>
          <p:nvPr>
            <p:ph idx="1"/>
          </p:nvPr>
        </p:nvSpPr>
        <p:spPr>
          <a:xfrm>
            <a:off x="76200" y="1044575"/>
            <a:ext cx="5791200" cy="5813425"/>
          </a:xfrm>
        </p:spPr>
        <p:txBody>
          <a:bodyPr>
            <a:noAutofit/>
          </a:bodyPr>
          <a:lstStyle/>
          <a:p>
            <a:pPr>
              <a:spcAft>
                <a:spcPts val="1200"/>
              </a:spcAft>
              <a:buFont typeface="Arial" panose="020B0604020202020204" pitchFamily="34" charset="0"/>
              <a:buChar char="•"/>
            </a:pPr>
            <a:r>
              <a:rPr lang="en-US" sz="2400" dirty="0"/>
              <a:t>There are 370 million IPs in the world today, making up 5% of the population.</a:t>
            </a:r>
          </a:p>
          <a:p>
            <a:pPr>
              <a:spcAft>
                <a:spcPts val="1200"/>
              </a:spcAft>
              <a:buFont typeface="Arial" panose="020B0604020202020204" pitchFamily="34" charset="0"/>
              <a:buChar char="•"/>
            </a:pPr>
            <a:r>
              <a:rPr lang="en-US" sz="2400" dirty="0"/>
              <a:t>However, IPs represent 15% of the world’s extreme poor.</a:t>
            </a:r>
          </a:p>
          <a:p>
            <a:pPr>
              <a:spcAft>
                <a:spcPts val="1200"/>
              </a:spcAft>
              <a:buFont typeface="Arial" panose="020B0604020202020204" pitchFamily="34" charset="0"/>
              <a:buChar char="•"/>
            </a:pPr>
            <a:r>
              <a:rPr lang="en-US" sz="2400" dirty="0"/>
              <a:t>High levels of marginalization and inequality </a:t>
            </a:r>
          </a:p>
          <a:p>
            <a:pPr>
              <a:spcAft>
                <a:spcPts val="1200"/>
              </a:spcAft>
              <a:buFont typeface="Arial" panose="020B0604020202020204" pitchFamily="34" charset="0"/>
              <a:buChar char="•"/>
            </a:pPr>
            <a:r>
              <a:rPr lang="en-US" sz="2400" dirty="0"/>
              <a:t>Yet on the other hand:</a:t>
            </a:r>
          </a:p>
          <a:p>
            <a:pPr lvl="1">
              <a:buFont typeface="Arial" panose="020B0604020202020204" pitchFamily="34" charset="0"/>
              <a:buChar char="•"/>
            </a:pPr>
            <a:r>
              <a:rPr lang="en-US" sz="2400" dirty="0">
                <a:latin typeface="Calibri" panose="020F0502020204030204" pitchFamily="34" charset="0"/>
              </a:rPr>
              <a:t>IPs are stewards and custodians of 80% of the planet’s biodiversity</a:t>
            </a:r>
          </a:p>
          <a:p>
            <a:pPr lvl="1">
              <a:buFont typeface="Arial" panose="020B0604020202020204" pitchFamily="34" charset="0"/>
              <a:buChar char="•"/>
            </a:pPr>
            <a:r>
              <a:rPr lang="en-US" sz="2400" dirty="0">
                <a:latin typeface="Calibri" panose="020F0502020204030204" pitchFamily="34" charset="0"/>
              </a:rPr>
              <a:t>Untapped knowledge in all fields of human activity and in the natural environment</a:t>
            </a: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5000" t="8334" r="50243" b="678"/>
          <a:stretch/>
        </p:blipFill>
        <p:spPr>
          <a:xfrm>
            <a:off x="5943600" y="1524000"/>
            <a:ext cx="2895600" cy="4441712"/>
          </a:xfrm>
          <a:prstGeom prst="rect">
            <a:avLst/>
          </a:prstGeom>
          <a:effectLst>
            <a:outerShdw blurRad="50800" dist="38100" dir="2700000" algn="tl" rotWithShape="0">
              <a:prstClr val="black">
                <a:alpha val="40000"/>
              </a:prstClr>
            </a:outerShdw>
            <a:softEdge rad="31750"/>
          </a:effectLst>
        </p:spPr>
      </p:pic>
    </p:spTree>
    <p:extLst>
      <p:ext uri="{BB962C8B-B14F-4D97-AF65-F5344CB8AC3E}">
        <p14:creationId xmlns:p14="http://schemas.microsoft.com/office/powerpoint/2010/main" val="3324459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Conclusions and Vision for the Future</a:t>
            </a:r>
          </a:p>
        </p:txBody>
      </p:sp>
      <p:sp>
        <p:nvSpPr>
          <p:cNvPr id="3" name="Content Placeholder 2"/>
          <p:cNvSpPr>
            <a:spLocks noGrp="1"/>
          </p:cNvSpPr>
          <p:nvPr>
            <p:ph idx="1"/>
          </p:nvPr>
        </p:nvSpPr>
        <p:spPr>
          <a:xfrm>
            <a:off x="228600" y="1143000"/>
            <a:ext cx="5181600" cy="5029200"/>
          </a:xfrm>
        </p:spPr>
        <p:txBody>
          <a:bodyPr>
            <a:noAutofit/>
          </a:bodyPr>
          <a:lstStyle/>
          <a:p>
            <a:pPr>
              <a:spcAft>
                <a:spcPts val="1200"/>
              </a:spcAft>
              <a:buFont typeface="Arial" panose="020B0604020202020204" pitchFamily="34" charset="0"/>
              <a:buChar char="•"/>
            </a:pPr>
            <a:r>
              <a:rPr lang="en-US" sz="2000" dirty="0"/>
              <a:t>Importance of understanding and recognition of collective rights</a:t>
            </a:r>
          </a:p>
          <a:p>
            <a:pPr>
              <a:spcAft>
                <a:spcPts val="1200"/>
              </a:spcAft>
              <a:buFont typeface="Arial" panose="020B0604020202020204" pitchFamily="34" charset="0"/>
              <a:buChar char="•"/>
            </a:pPr>
            <a:r>
              <a:rPr lang="en-US" sz="2000" dirty="0"/>
              <a:t>Issue of recognizing and respecting governance of IPs</a:t>
            </a:r>
          </a:p>
          <a:p>
            <a:pPr>
              <a:spcAft>
                <a:spcPts val="1200"/>
              </a:spcAft>
              <a:buFont typeface="Arial" panose="020B0604020202020204" pitchFamily="34" charset="0"/>
              <a:buChar char="•"/>
            </a:pPr>
            <a:r>
              <a:rPr lang="en-US" sz="2000" dirty="0"/>
              <a:t>Issue of benefit sharing and how this should be oriented for sustainable development of the First Nations</a:t>
            </a:r>
          </a:p>
          <a:p>
            <a:pPr>
              <a:spcAft>
                <a:spcPts val="1200"/>
              </a:spcAft>
              <a:buFont typeface="Arial" panose="020B0604020202020204" pitchFamily="34" charset="0"/>
              <a:buChar char="•"/>
            </a:pPr>
            <a:r>
              <a:rPr lang="en-US" sz="2000" dirty="0"/>
              <a:t>FPIC is not a silver bullet and should be considered as one instrument, part of a more holistic approach, oriented towards self-determination.</a:t>
            </a:r>
          </a:p>
          <a:p>
            <a:pPr>
              <a:spcAft>
                <a:spcPts val="1200"/>
              </a:spcAft>
              <a:buFont typeface="Arial" panose="020B0604020202020204" pitchFamily="34" charset="0"/>
              <a:buChar char="•"/>
            </a:pPr>
            <a:r>
              <a:rPr lang="en-US" sz="2000" dirty="0"/>
              <a:t>The only valid approach to development for Indigenous Peoples is the holistic, integrated approach.</a:t>
            </a:r>
          </a:p>
          <a:p>
            <a:pPr>
              <a:spcAft>
                <a:spcPts val="1200"/>
              </a:spcAft>
              <a:buFont typeface="Arial" panose="020B0604020202020204" pitchFamily="34" charset="0"/>
              <a:buChar char="•"/>
            </a:pPr>
            <a:endParaRPr lang="en-US" sz="2000" dirty="0"/>
          </a:p>
          <a:p>
            <a:pPr>
              <a:spcAft>
                <a:spcPts val="1200"/>
              </a:spcAft>
              <a:buFont typeface="Arial" panose="020B0604020202020204" pitchFamily="34" charset="0"/>
              <a:buChar char="•"/>
            </a:pPr>
            <a:endParaRPr lang="en-US" sz="2000" dirty="0"/>
          </a:p>
          <a:p>
            <a:pPr>
              <a:spcAft>
                <a:spcPts val="1200"/>
              </a:spcAft>
              <a:buFont typeface="Arial" panose="020B0604020202020204" pitchFamily="34" charset="0"/>
              <a:buChar char="•"/>
            </a:pPr>
            <a:endParaRPr lang="en-US" sz="2400" dirty="0"/>
          </a:p>
          <a:p>
            <a:pPr>
              <a:spcAft>
                <a:spcPts val="1200"/>
              </a:spcAft>
              <a:buFont typeface="Arial" panose="020B0604020202020204" pitchFamily="34" charset="0"/>
              <a:buChar char="•"/>
            </a:pPr>
            <a:endParaRPr lang="en-US" sz="24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1371600"/>
            <a:ext cx="3149802" cy="4317134"/>
          </a:xfrm>
          <a:prstGeom prst="rect">
            <a:avLst/>
          </a:prstGeom>
        </p:spPr>
      </p:pic>
    </p:spTree>
    <p:extLst>
      <p:ext uri="{BB962C8B-B14F-4D97-AF65-F5344CB8AC3E}">
        <p14:creationId xmlns:p14="http://schemas.microsoft.com/office/powerpoint/2010/main" val="9128196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Conclusions and Vision for the Future</a:t>
            </a:r>
          </a:p>
        </p:txBody>
      </p:sp>
      <p:sp>
        <p:nvSpPr>
          <p:cNvPr id="3" name="Content Placeholder 2"/>
          <p:cNvSpPr>
            <a:spLocks noGrp="1"/>
          </p:cNvSpPr>
          <p:nvPr>
            <p:ph idx="1"/>
          </p:nvPr>
        </p:nvSpPr>
        <p:spPr>
          <a:xfrm>
            <a:off x="228600" y="1371600"/>
            <a:ext cx="3962400" cy="5486400"/>
          </a:xfrm>
        </p:spPr>
        <p:txBody>
          <a:bodyPr>
            <a:noAutofit/>
          </a:bodyPr>
          <a:lstStyle/>
          <a:p>
            <a:pPr>
              <a:spcAft>
                <a:spcPts val="1200"/>
              </a:spcAft>
              <a:buFont typeface="Arial" panose="020B0604020202020204" pitchFamily="34" charset="0"/>
              <a:buChar char="•"/>
            </a:pPr>
            <a:r>
              <a:rPr lang="en-US" sz="2000" dirty="0"/>
              <a:t>The fundamental responsibility for IP rights, empowerment and inclusion resides with governments.</a:t>
            </a:r>
          </a:p>
          <a:p>
            <a:pPr>
              <a:spcAft>
                <a:spcPts val="1200"/>
              </a:spcAft>
              <a:buFont typeface="Arial" panose="020B0604020202020204" pitchFamily="34" charset="0"/>
              <a:buChar char="•"/>
            </a:pPr>
            <a:r>
              <a:rPr lang="en-US" sz="2000" dirty="0"/>
              <a:t>IP leadership plays a key role in achieving the above goals, and therefore, capacity building of IP leaders and organizations is vital for the future.</a:t>
            </a:r>
          </a:p>
          <a:p>
            <a:pPr>
              <a:spcAft>
                <a:spcPts val="1200"/>
              </a:spcAft>
              <a:buFont typeface="Arial" panose="020B0604020202020204" pitchFamily="34" charset="0"/>
              <a:buChar char="•"/>
            </a:pPr>
            <a:r>
              <a:rPr lang="en-US" sz="2000" dirty="0"/>
              <a:t>One of the biggest challenges that IPs and states face is the understanding and use of traditional knowledge.</a:t>
            </a:r>
          </a:p>
          <a:p>
            <a:pPr>
              <a:spcAft>
                <a:spcPts val="1200"/>
              </a:spcAft>
              <a:buFont typeface="Arial" panose="020B0604020202020204" pitchFamily="34" charset="0"/>
              <a:buChar char="•"/>
            </a:pPr>
            <a:endParaRPr lang="en-US" sz="2400" dirty="0"/>
          </a:p>
          <a:p>
            <a:pPr>
              <a:spcAft>
                <a:spcPts val="1200"/>
              </a:spcAft>
              <a:buFont typeface="Arial" panose="020B0604020202020204" pitchFamily="34" charset="0"/>
              <a:buChar char="•"/>
            </a:pPr>
            <a:endParaRPr lang="en-US" sz="24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4056" r="12117"/>
          <a:stretch/>
        </p:blipFill>
        <p:spPr>
          <a:xfrm>
            <a:off x="4419600" y="1981200"/>
            <a:ext cx="4267199" cy="3372464"/>
          </a:xfrm>
          <a:prstGeom prst="rect">
            <a:avLst/>
          </a:prstGeom>
        </p:spPr>
      </p:pic>
    </p:spTree>
    <p:extLst>
      <p:ext uri="{BB962C8B-B14F-4D97-AF65-F5344CB8AC3E}">
        <p14:creationId xmlns:p14="http://schemas.microsoft.com/office/powerpoint/2010/main" val="2072236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75212"/>
            <a:ext cx="8229600" cy="3025587"/>
          </a:xfrm>
        </p:spPr>
        <p:txBody>
          <a:bodyPr>
            <a:normAutofit/>
          </a:bodyPr>
          <a:lstStyle/>
          <a:p>
            <a:pPr marL="0" indent="0" algn="ctr">
              <a:buNone/>
            </a:pPr>
            <a:endParaRPr lang="en-US" dirty="0">
              <a:solidFill>
                <a:schemeClr val="tx1"/>
              </a:solidFill>
              <a:latin typeface="Times New Roman" pitchFamily="18" charset="0"/>
              <a:cs typeface="Times New Roman" pitchFamily="18" charset="0"/>
            </a:endParaRPr>
          </a:p>
          <a:p>
            <a:pPr marL="0" indent="0" algn="ctr">
              <a:buNone/>
            </a:pPr>
            <a:endParaRPr lang="en-US" dirty="0">
              <a:solidFill>
                <a:schemeClr val="tx1"/>
              </a:solidFill>
              <a:latin typeface="Times New Roman" pitchFamily="18" charset="0"/>
              <a:cs typeface="Times New Roman" pitchFamily="18" charset="0"/>
            </a:endParaRPr>
          </a:p>
          <a:p>
            <a:pPr algn="ctr">
              <a:buNone/>
            </a:pPr>
            <a:r>
              <a:rPr lang="en-US" sz="2200" i="1" dirty="0">
                <a:latin typeface="Calibri" panose="020F0502020204030204" pitchFamily="34" charset="0"/>
              </a:rPr>
              <a:t>Luis Felipe Duchicela, Global Adviser for Indigenous Peoples,</a:t>
            </a:r>
          </a:p>
          <a:p>
            <a:pPr algn="ctr">
              <a:buNone/>
            </a:pPr>
            <a:r>
              <a:rPr lang="en-US" sz="2200" i="1" dirty="0">
                <a:latin typeface="Calibri" panose="020F0502020204030204" pitchFamily="34" charset="0"/>
              </a:rPr>
              <a:t>The World Bank</a:t>
            </a:r>
          </a:p>
          <a:p>
            <a:pPr algn="ctr">
              <a:buNone/>
            </a:pPr>
            <a:r>
              <a:rPr lang="en-US" sz="2200" i="1" dirty="0">
                <a:solidFill>
                  <a:srgbClr val="0070C0"/>
                </a:solidFill>
                <a:latin typeface="Calibri" panose="020F0502020204030204" pitchFamily="34" charset="0"/>
              </a:rPr>
              <a:t>lfduchicela@worldbank.org</a:t>
            </a:r>
            <a:endParaRPr lang="en-US" sz="2200" i="1" dirty="0">
              <a:solidFill>
                <a:srgbClr val="0070C0"/>
              </a:solidFill>
            </a:endParaRPr>
          </a:p>
        </p:txBody>
      </p:sp>
      <p:sp>
        <p:nvSpPr>
          <p:cNvPr id="7" name="TextBox 6"/>
          <p:cNvSpPr txBox="1"/>
          <p:nvPr/>
        </p:nvSpPr>
        <p:spPr>
          <a:xfrm>
            <a:off x="2130039" y="152399"/>
            <a:ext cx="4753538" cy="646331"/>
          </a:xfrm>
          <a:prstGeom prst="rect">
            <a:avLst/>
          </a:prstGeom>
          <a:noFill/>
        </p:spPr>
        <p:txBody>
          <a:bodyPr wrap="square" rtlCol="0">
            <a:spAutoFit/>
          </a:bodyPr>
          <a:lstStyle/>
          <a:p>
            <a:pPr algn="ctr"/>
            <a:r>
              <a:rPr lang="en-US" sz="3600" b="1" dirty="0">
                <a:solidFill>
                  <a:schemeClr val="bg1"/>
                </a:solidFill>
                <a:effectLst>
                  <a:outerShdw blurRad="50800" dist="38100" dir="2700000" algn="tl" rotWithShape="0">
                    <a:prstClr val="black">
                      <a:alpha val="40000"/>
                    </a:prstClr>
                  </a:outerShdw>
                </a:effectLst>
              </a:rPr>
              <a:t>Thank You!</a:t>
            </a:r>
          </a:p>
        </p:txBody>
      </p:sp>
      <p:pic>
        <p:nvPicPr>
          <p:cNvPr id="12" name="Picture 11">
            <a:extLst>
              <a:ext uri="{FF2B5EF4-FFF2-40B4-BE49-F238E27FC236}">
                <a16:creationId xmlns:a16="http://schemas.microsoft.com/office/drawing/2014/main" id="{457CBCD6-E078-418A-B8BE-2753437DBEF3}"/>
              </a:ext>
            </a:extLst>
          </p:cNvPr>
          <p:cNvPicPr>
            <a:picLocks noChangeAspect="1"/>
          </p:cNvPicPr>
          <p:nvPr/>
        </p:nvPicPr>
        <p:blipFill>
          <a:blip r:embed="rId2"/>
          <a:stretch>
            <a:fillRect/>
          </a:stretch>
        </p:blipFill>
        <p:spPr>
          <a:xfrm>
            <a:off x="838200" y="1314421"/>
            <a:ext cx="2028744" cy="2956170"/>
          </a:xfrm>
          <a:prstGeom prst="rect">
            <a:avLst/>
          </a:prstGeom>
        </p:spPr>
      </p:pic>
      <p:pic>
        <p:nvPicPr>
          <p:cNvPr id="13" name="Picture 12">
            <a:extLst>
              <a:ext uri="{FF2B5EF4-FFF2-40B4-BE49-F238E27FC236}">
                <a16:creationId xmlns:a16="http://schemas.microsoft.com/office/drawing/2014/main" id="{109C8B79-44DA-46FC-BA93-C1DFB0404CFE}"/>
              </a:ext>
            </a:extLst>
          </p:cNvPr>
          <p:cNvPicPr>
            <a:picLocks noChangeAspect="1"/>
          </p:cNvPicPr>
          <p:nvPr/>
        </p:nvPicPr>
        <p:blipFill>
          <a:blip r:embed="rId3"/>
          <a:stretch>
            <a:fillRect/>
          </a:stretch>
        </p:blipFill>
        <p:spPr>
          <a:xfrm>
            <a:off x="3491396" y="1323519"/>
            <a:ext cx="2161208" cy="2937975"/>
          </a:xfrm>
          <a:prstGeom prst="rect">
            <a:avLst/>
          </a:prstGeom>
        </p:spPr>
      </p:pic>
      <p:pic>
        <p:nvPicPr>
          <p:cNvPr id="14" name="Picture 13">
            <a:extLst>
              <a:ext uri="{FF2B5EF4-FFF2-40B4-BE49-F238E27FC236}">
                <a16:creationId xmlns:a16="http://schemas.microsoft.com/office/drawing/2014/main" id="{59D96364-8785-4316-BBF9-B0F05CB5AF46}"/>
              </a:ext>
            </a:extLst>
          </p:cNvPr>
          <p:cNvPicPr>
            <a:picLocks noChangeAspect="1"/>
          </p:cNvPicPr>
          <p:nvPr/>
        </p:nvPicPr>
        <p:blipFill>
          <a:blip r:embed="rId4"/>
          <a:stretch>
            <a:fillRect/>
          </a:stretch>
        </p:blipFill>
        <p:spPr>
          <a:xfrm>
            <a:off x="6325685" y="1314421"/>
            <a:ext cx="1991990" cy="2966680"/>
          </a:xfrm>
          <a:prstGeom prst="rect">
            <a:avLst/>
          </a:prstGeom>
        </p:spPr>
      </p:pic>
    </p:spTree>
    <p:extLst>
      <p:ext uri="{BB962C8B-B14F-4D97-AF65-F5344CB8AC3E}">
        <p14:creationId xmlns:p14="http://schemas.microsoft.com/office/powerpoint/2010/main" val="358322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Indigenous Peoples and Mining</a:t>
            </a:r>
          </a:p>
        </p:txBody>
      </p:sp>
      <p:sp>
        <p:nvSpPr>
          <p:cNvPr id="3" name="Content Placeholder 2"/>
          <p:cNvSpPr>
            <a:spLocks noGrp="1"/>
          </p:cNvSpPr>
          <p:nvPr>
            <p:ph idx="1"/>
          </p:nvPr>
        </p:nvSpPr>
        <p:spPr>
          <a:xfrm>
            <a:off x="228600" y="1447800"/>
            <a:ext cx="8686800" cy="5410200"/>
          </a:xfrm>
        </p:spPr>
        <p:txBody>
          <a:bodyPr>
            <a:noAutofit/>
          </a:bodyPr>
          <a:lstStyle/>
          <a:p>
            <a:pPr>
              <a:spcAft>
                <a:spcPts val="1200"/>
              </a:spcAft>
              <a:buFont typeface="Arial" panose="020B0604020202020204" pitchFamily="34" charset="0"/>
              <a:buChar char="•"/>
            </a:pPr>
            <a:r>
              <a:rPr lang="en-US" sz="2400" dirty="0"/>
              <a:t>Often mining resources are located in ancestral territories of indigenous communities.</a:t>
            </a:r>
          </a:p>
          <a:p>
            <a:pPr>
              <a:spcAft>
                <a:spcPts val="1200"/>
              </a:spcAft>
              <a:buFont typeface="Arial" panose="020B0604020202020204" pitchFamily="34" charset="0"/>
              <a:buChar char="•"/>
            </a:pPr>
            <a:r>
              <a:rPr lang="en-US" sz="2400" dirty="0"/>
              <a:t>Historically, IPs have suffered forced evictions and relocations from their mineral-rich ancient lands due to state-sponsored development activities such as agribusiness, mining, and logging.</a:t>
            </a:r>
          </a:p>
          <a:p>
            <a:pPr>
              <a:spcAft>
                <a:spcPts val="1200"/>
              </a:spcAft>
              <a:buFont typeface="Arial" panose="020B0604020202020204" pitchFamily="34" charset="0"/>
              <a:buChar char="•"/>
            </a:pPr>
            <a:r>
              <a:rPr lang="en-US" sz="2400" dirty="0"/>
              <a:t>Mining projects may cause serious pollution due to the disposal of toxic substances.</a:t>
            </a:r>
          </a:p>
          <a:p>
            <a:pPr>
              <a:spcAft>
                <a:spcPts val="1200"/>
              </a:spcAft>
              <a:buFont typeface="Arial" panose="020B0604020202020204" pitchFamily="34" charset="0"/>
              <a:buChar char="•"/>
            </a:pPr>
            <a:r>
              <a:rPr lang="en-US" sz="2400" dirty="0"/>
              <a:t>The deprivation of Indigenous Peoples lands can lead to the destruction of their identity and existence as a people. </a:t>
            </a:r>
          </a:p>
        </p:txBody>
      </p:sp>
    </p:spTree>
    <p:extLst>
      <p:ext uri="{BB962C8B-B14F-4D97-AF65-F5344CB8AC3E}">
        <p14:creationId xmlns:p14="http://schemas.microsoft.com/office/powerpoint/2010/main" val="4028016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200" b="1" dirty="0">
                <a:solidFill>
                  <a:schemeClr val="bg1"/>
                </a:solidFill>
                <a:effectLst>
                  <a:outerShdw blurRad="50800" dist="38100" dir="2700000" algn="tl" rotWithShape="0">
                    <a:prstClr val="black">
                      <a:alpha val="40000"/>
                    </a:prstClr>
                  </a:outerShdw>
                </a:effectLst>
              </a:rPr>
              <a:t>How is the World Bank Implementing UNDRIP?</a:t>
            </a:r>
          </a:p>
        </p:txBody>
      </p:sp>
      <p:sp>
        <p:nvSpPr>
          <p:cNvPr id="3" name="Content Placeholder 2"/>
          <p:cNvSpPr>
            <a:spLocks noGrp="1"/>
          </p:cNvSpPr>
          <p:nvPr>
            <p:ph idx="1"/>
          </p:nvPr>
        </p:nvSpPr>
        <p:spPr>
          <a:xfrm>
            <a:off x="228600" y="1447800"/>
            <a:ext cx="8686800" cy="4800600"/>
          </a:xfrm>
        </p:spPr>
        <p:txBody>
          <a:bodyPr>
            <a:noAutofit/>
          </a:bodyPr>
          <a:lstStyle/>
          <a:p>
            <a:pPr>
              <a:spcAft>
                <a:spcPts val="1200"/>
              </a:spcAft>
              <a:buFont typeface="Arial" panose="020B0604020202020204" pitchFamily="34" charset="0"/>
              <a:buChar char="•"/>
            </a:pPr>
            <a:r>
              <a:rPr lang="en-US" sz="2400" u="sng" dirty="0">
                <a:hlinkClick r:id="rId2"/>
              </a:rPr>
              <a:t>World Bank Operational Policy 4.10</a:t>
            </a:r>
            <a:r>
              <a:rPr lang="en-US" sz="2400" dirty="0"/>
              <a:t> (OP 4.10) and </a:t>
            </a:r>
            <a:r>
              <a:rPr lang="en-US" sz="2400" u="sng" dirty="0">
                <a:hlinkClick r:id="rId3"/>
              </a:rPr>
              <a:t>Environmental and Social Standard 7</a:t>
            </a:r>
            <a:r>
              <a:rPr lang="en-US" sz="2400" dirty="0"/>
              <a:t> (ESS7) largely reflect the </a:t>
            </a:r>
            <a:r>
              <a:rPr lang="en-US" sz="2400" u="sng" dirty="0">
                <a:hlinkClick r:id="rId4"/>
              </a:rPr>
              <a:t>UN Declaration on the Rights of Indigenous Peoples</a:t>
            </a:r>
            <a:r>
              <a:rPr lang="en-US" sz="2400" dirty="0"/>
              <a:t> (UNDRIP).</a:t>
            </a:r>
          </a:p>
        </p:txBody>
      </p:sp>
      <p:pic>
        <p:nvPicPr>
          <p:cNvPr id="5" name="Picture 4">
            <a:extLst>
              <a:ext uri="{FF2B5EF4-FFF2-40B4-BE49-F238E27FC236}">
                <a16:creationId xmlns:a16="http://schemas.microsoft.com/office/drawing/2014/main" id="{7448CDB5-7E0A-4EFB-8D7A-D71CAF40A5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33600" y="3124200"/>
            <a:ext cx="4876800" cy="3243263"/>
          </a:xfrm>
          <a:prstGeom prst="rect">
            <a:avLst/>
          </a:prstGeom>
        </p:spPr>
      </p:pic>
    </p:spTree>
    <p:extLst>
      <p:ext uri="{BB962C8B-B14F-4D97-AF65-F5344CB8AC3E}">
        <p14:creationId xmlns:p14="http://schemas.microsoft.com/office/powerpoint/2010/main" val="2231134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600" b="1" dirty="0">
                <a:solidFill>
                  <a:schemeClr val="bg1"/>
                </a:solidFill>
              </a:rPr>
              <a:t>WBG Policies on IPs: Historical Overview</a:t>
            </a:r>
            <a:endParaRPr lang="en-US" sz="3600" b="1" dirty="0">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28600" y="1219200"/>
            <a:ext cx="8686800" cy="5029200"/>
          </a:xfrm>
        </p:spPr>
        <p:txBody>
          <a:bodyPr>
            <a:noAutofit/>
          </a:bodyPr>
          <a:lstStyle/>
          <a:p>
            <a:pPr marL="0" indent="0" fontAlgn="base">
              <a:buNone/>
            </a:pPr>
            <a:r>
              <a:rPr lang="en-US" sz="2000" dirty="0"/>
              <a:t>For 30 years, the Bank has recognized that IPs have distinct rights, with the following milestones:​</a:t>
            </a:r>
          </a:p>
          <a:p>
            <a:pPr marL="0" indent="0" fontAlgn="base">
              <a:buNone/>
            </a:pPr>
            <a:endParaRPr lang="en-US" sz="1800" dirty="0"/>
          </a:p>
          <a:p>
            <a:pPr fontAlgn="base"/>
            <a:r>
              <a:rPr lang="en-US" sz="2000" b="1" dirty="0"/>
              <a:t>1982</a:t>
            </a:r>
            <a:r>
              <a:rPr lang="en-US" sz="2000" dirty="0"/>
              <a:t>: OMS 2.34</a:t>
            </a:r>
            <a:r>
              <a:rPr lang="en-US" sz="2000" cap="small" dirty="0"/>
              <a:t>—</a:t>
            </a:r>
            <a:r>
              <a:rPr lang="en-US" sz="2000" i="1" dirty="0"/>
              <a:t>Tribal People in Bank Financed Projects</a:t>
            </a:r>
            <a:r>
              <a:rPr lang="en-US" sz="2000" dirty="0"/>
              <a:t> ​</a:t>
            </a:r>
          </a:p>
          <a:p>
            <a:pPr fontAlgn="base"/>
            <a:r>
              <a:rPr lang="en-US" sz="2000" dirty="0"/>
              <a:t>First of its kind for an MDB. Required “a tribal component or parallel program” for “tribal people” adversely affected by Bank investments. ​</a:t>
            </a:r>
          </a:p>
          <a:p>
            <a:pPr fontAlgn="base"/>
            <a:r>
              <a:rPr lang="en-US" sz="2000" b="1" dirty="0"/>
              <a:t>1991</a:t>
            </a:r>
            <a:r>
              <a:rPr lang="en-US" sz="2000" dirty="0"/>
              <a:t>: OD 4.20</a:t>
            </a:r>
            <a:r>
              <a:rPr lang="en-US" sz="2000" cap="small" dirty="0"/>
              <a:t>—</a:t>
            </a:r>
            <a:r>
              <a:rPr lang="en-US" sz="2000" i="1" dirty="0"/>
              <a:t>Indigenous Peoples</a:t>
            </a:r>
            <a:r>
              <a:rPr lang="en-US" sz="2000" dirty="0"/>
              <a:t>​</a:t>
            </a:r>
          </a:p>
          <a:p>
            <a:pPr fontAlgn="base"/>
            <a:r>
              <a:rPr lang="en-US" sz="2000" dirty="0"/>
              <a:t>Broadened the definition of the target group and to take account of ILO Convention 169. Benefits for IPs.  ​</a:t>
            </a:r>
          </a:p>
          <a:p>
            <a:pPr fontAlgn="base"/>
            <a:r>
              <a:rPr lang="en-US" sz="2000" b="1" dirty="0"/>
              <a:t>2005</a:t>
            </a:r>
            <a:r>
              <a:rPr lang="en-US" sz="2000" dirty="0"/>
              <a:t>: OP/BP 4.10</a:t>
            </a:r>
            <a:r>
              <a:rPr lang="en-US" sz="2000" cap="small" dirty="0"/>
              <a:t>—</a:t>
            </a:r>
            <a:r>
              <a:rPr lang="en-US" sz="2000" i="1" dirty="0"/>
              <a:t>Indigenous Peoples</a:t>
            </a:r>
            <a:r>
              <a:rPr lang="en-US" sz="2000" dirty="0"/>
              <a:t>​</a:t>
            </a:r>
          </a:p>
          <a:p>
            <a:pPr fontAlgn="base"/>
            <a:r>
              <a:rPr lang="en-US" sz="2000" dirty="0"/>
              <a:t>Updated in light of advances in the international recognition of the rights of IPs. ​</a:t>
            </a:r>
          </a:p>
          <a:p>
            <a:pPr fontAlgn="base"/>
            <a:r>
              <a:rPr lang="en-US" sz="2000" b="1" dirty="0"/>
              <a:t>2012- 2016: </a:t>
            </a:r>
            <a:r>
              <a:rPr lang="en-US" sz="2000" dirty="0"/>
              <a:t>Review and Update of the World Bank Safeguard Policies​</a:t>
            </a:r>
          </a:p>
          <a:p>
            <a:pPr fontAlgn="base"/>
            <a:r>
              <a:rPr lang="en-US" sz="2000" b="1" dirty="0"/>
              <a:t>August 2016 </a:t>
            </a:r>
            <a:r>
              <a:rPr lang="en-US" sz="2000" dirty="0"/>
              <a:t>– EDs approved the new Environmental and Social Framework</a:t>
            </a:r>
          </a:p>
          <a:p>
            <a:pPr marL="0" indent="0" fontAlgn="base">
              <a:buNone/>
            </a:pPr>
            <a:endParaRPr lang="en-US" sz="2000" dirty="0"/>
          </a:p>
        </p:txBody>
      </p:sp>
    </p:spTree>
    <p:extLst>
      <p:ext uri="{BB962C8B-B14F-4D97-AF65-F5344CB8AC3E}">
        <p14:creationId xmlns:p14="http://schemas.microsoft.com/office/powerpoint/2010/main" val="11969489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600" b="1" dirty="0">
                <a:solidFill>
                  <a:schemeClr val="bg1"/>
                </a:solidFill>
              </a:rPr>
              <a:t>OP 4.10 Policy Objectives</a:t>
            </a:r>
            <a:endParaRPr lang="en-US" sz="3600" b="1" dirty="0">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228600" y="1219200"/>
            <a:ext cx="8686800" cy="5029200"/>
          </a:xfrm>
        </p:spPr>
        <p:txBody>
          <a:bodyPr>
            <a:noAutofit/>
          </a:bodyPr>
          <a:lstStyle/>
          <a:p>
            <a:pPr fontAlgn="base"/>
            <a:r>
              <a:rPr lang="en-US" sz="2400" dirty="0"/>
              <a:t>Contribute to Bank mission of “poverty reduction and sustainable development”…by “</a:t>
            </a:r>
            <a:r>
              <a:rPr lang="en-US" sz="2400" i="1" dirty="0"/>
              <a:t>ensuring that the development process </a:t>
            </a:r>
            <a:r>
              <a:rPr lang="en-US" sz="2400" b="1" i="1" dirty="0"/>
              <a:t>fully respects </a:t>
            </a:r>
            <a:r>
              <a:rPr lang="en-US" sz="2400" i="1" dirty="0"/>
              <a:t>the dignity, human rights, economies, and cultures of IPs</a:t>
            </a:r>
            <a:r>
              <a:rPr lang="en-US" sz="2400" dirty="0"/>
              <a:t>” (para 1) ​</a:t>
            </a:r>
          </a:p>
          <a:p>
            <a:pPr marL="0" indent="0" fontAlgn="base">
              <a:buNone/>
            </a:pPr>
            <a:endParaRPr lang="en-US" sz="2400" dirty="0"/>
          </a:p>
          <a:p>
            <a:pPr fontAlgn="base"/>
            <a:r>
              <a:rPr lang="en-US" sz="2400" dirty="0"/>
              <a:t>This objective is achieved through both (para 1): ​</a:t>
            </a:r>
          </a:p>
          <a:p>
            <a:pPr lvl="1" fontAlgn="base"/>
            <a:r>
              <a:rPr lang="en-US" sz="2000" dirty="0"/>
              <a:t>A  “</a:t>
            </a:r>
            <a:r>
              <a:rPr lang="en-US" sz="2000" b="1" dirty="0"/>
              <a:t>do no harm rationale</a:t>
            </a:r>
            <a:r>
              <a:rPr lang="en-US" sz="2000" dirty="0"/>
              <a:t>” </a:t>
            </a:r>
            <a:r>
              <a:rPr lang="en-US" sz="2000" dirty="0" err="1"/>
              <a:t>i.e</a:t>
            </a:r>
            <a:r>
              <a:rPr lang="en-US" sz="2000" dirty="0"/>
              <a:t> avoiding potentially adverse effects on IPs, and when avoidance is not feasible, to minimize, mitigate and compensate for such effects.​</a:t>
            </a:r>
            <a:endParaRPr lang="en-US" sz="2400" dirty="0"/>
          </a:p>
          <a:p>
            <a:pPr lvl="1" fontAlgn="base"/>
            <a:r>
              <a:rPr lang="en-US" sz="2000" dirty="0"/>
              <a:t>A “</a:t>
            </a:r>
            <a:r>
              <a:rPr lang="en-US" sz="2000" b="1" dirty="0"/>
              <a:t>do good rationale</a:t>
            </a:r>
            <a:r>
              <a:rPr lang="en-US" sz="2000" dirty="0"/>
              <a:t>” i.e. ensuring that IPs receive social and economic benefits that are culturally appropriate and gender and </a:t>
            </a:r>
            <a:r>
              <a:rPr lang="en-US" sz="2000" dirty="0" err="1"/>
              <a:t>intergenerationally</a:t>
            </a:r>
            <a:r>
              <a:rPr lang="en-US" sz="2000" dirty="0"/>
              <a:t> inclusive.</a:t>
            </a:r>
          </a:p>
          <a:p>
            <a:pPr marL="0" indent="0" fontAlgn="base">
              <a:buNone/>
            </a:pPr>
            <a:endParaRPr lang="en-US" sz="2000" dirty="0"/>
          </a:p>
        </p:txBody>
      </p:sp>
    </p:spTree>
    <p:extLst>
      <p:ext uri="{BB962C8B-B14F-4D97-AF65-F5344CB8AC3E}">
        <p14:creationId xmlns:p14="http://schemas.microsoft.com/office/powerpoint/2010/main" val="20706293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0542"/>
          </a:xfrm>
        </p:spPr>
        <p:txBody>
          <a:bodyPr>
            <a:normAutofit/>
          </a:bodyPr>
          <a:lstStyle/>
          <a:p>
            <a:r>
              <a:rPr lang="en-US" sz="3600" b="1" dirty="0">
                <a:solidFill>
                  <a:schemeClr val="bg1"/>
                </a:solidFill>
                <a:effectLst>
                  <a:outerShdw blurRad="50800" dist="38100" dir="2700000" algn="tl" rotWithShape="0">
                    <a:prstClr val="black">
                      <a:alpha val="40000"/>
                    </a:prstClr>
                  </a:outerShdw>
                </a:effectLst>
              </a:rPr>
              <a:t>When is OP 4.10 applied?</a:t>
            </a:r>
          </a:p>
        </p:txBody>
      </p:sp>
      <p:sp>
        <p:nvSpPr>
          <p:cNvPr id="3" name="Content Placeholder 2"/>
          <p:cNvSpPr>
            <a:spLocks noGrp="1"/>
          </p:cNvSpPr>
          <p:nvPr>
            <p:ph idx="1"/>
          </p:nvPr>
        </p:nvSpPr>
        <p:spPr>
          <a:xfrm>
            <a:off x="228600" y="1219200"/>
            <a:ext cx="8686800" cy="5029200"/>
          </a:xfrm>
        </p:spPr>
        <p:txBody>
          <a:bodyPr>
            <a:noAutofit/>
          </a:bodyPr>
          <a:lstStyle/>
          <a:p>
            <a:pPr fontAlgn="base"/>
            <a:r>
              <a:rPr lang="en-US" sz="2400" b="1" dirty="0"/>
              <a:t>Application</a:t>
            </a:r>
            <a:r>
              <a:rPr lang="en-US" sz="2400" dirty="0"/>
              <a:t>: The Policy applies to </a:t>
            </a:r>
            <a:r>
              <a:rPr lang="en-US" sz="2400" i="1" u="sng" dirty="0"/>
              <a:t>all projects</a:t>
            </a:r>
            <a:r>
              <a:rPr lang="en-US" sz="2400" i="1" dirty="0"/>
              <a:t> </a:t>
            </a:r>
            <a:r>
              <a:rPr lang="en-US" sz="2400" dirty="0"/>
              <a:t>proposed for Bank financing that “affect” IPs. </a:t>
            </a:r>
          </a:p>
          <a:p>
            <a:pPr fontAlgn="base"/>
            <a:r>
              <a:rPr lang="en-US" sz="2400" b="1" dirty="0"/>
              <a:t>Criteria</a:t>
            </a:r>
            <a:r>
              <a:rPr lang="en-US" sz="2400" dirty="0"/>
              <a:t>: Driven by the </a:t>
            </a:r>
            <a:r>
              <a:rPr lang="en-US" sz="2400" i="1" dirty="0"/>
              <a:t>presence</a:t>
            </a:r>
            <a:r>
              <a:rPr lang="en-US" sz="2400" dirty="0"/>
              <a:t> in or, </a:t>
            </a:r>
            <a:r>
              <a:rPr lang="en-US" sz="2400" i="1" dirty="0"/>
              <a:t>collective attachment </a:t>
            </a:r>
            <a:r>
              <a:rPr lang="en-US" sz="2400" dirty="0"/>
              <a:t>to the project area (land or related natural resources).​</a:t>
            </a:r>
          </a:p>
          <a:p>
            <a:pPr fontAlgn="base"/>
            <a:r>
              <a:rPr lang="en-US" sz="2400" b="1" dirty="0"/>
              <a:t>Urban areas</a:t>
            </a:r>
            <a:r>
              <a:rPr lang="en-US" sz="2400" dirty="0"/>
              <a:t>. The Policy also applies to groups  in urban areas  that meet the criteria (Para 4, and footnote 8). ​</a:t>
            </a:r>
          </a:p>
          <a:p>
            <a:pPr fontAlgn="base"/>
            <a:r>
              <a:rPr lang="en-US" sz="2400" b="1" dirty="0"/>
              <a:t>Impact</a:t>
            </a:r>
            <a:r>
              <a:rPr lang="en-US" sz="2400" dirty="0"/>
              <a:t>: Project impact (potential or actual; positive or adverse) does not influence applicability of the Policy. ​</a:t>
            </a:r>
          </a:p>
          <a:p>
            <a:pPr fontAlgn="base"/>
            <a:r>
              <a:rPr lang="en-US" sz="2400" b="1" dirty="0"/>
              <a:t>No </a:t>
            </a:r>
            <a:r>
              <a:rPr lang="en-US" sz="2400" b="1" i="1" dirty="0"/>
              <a:t>de </a:t>
            </a:r>
            <a:r>
              <a:rPr lang="en-US" sz="2400" b="1" i="1" dirty="0" err="1"/>
              <a:t>minimis</a:t>
            </a:r>
            <a:r>
              <a:rPr lang="en-US" sz="2400" b="1" i="1" dirty="0"/>
              <a:t> </a:t>
            </a:r>
            <a:r>
              <a:rPr lang="en-US" sz="2400" b="1" dirty="0"/>
              <a:t>rule</a:t>
            </a:r>
            <a:r>
              <a:rPr lang="en-US" sz="2400" dirty="0"/>
              <a:t>. Even a small number of IP triggers the Policy​</a:t>
            </a:r>
          </a:p>
          <a:p>
            <a:pPr fontAlgn="base"/>
            <a:r>
              <a:rPr lang="en-US" sz="2400" b="1" dirty="0"/>
              <a:t>All components</a:t>
            </a:r>
            <a:r>
              <a:rPr lang="en-US" sz="2400" dirty="0"/>
              <a:t>. The Policy applies to all components of the project, regardless of the source of financing (footnote 3). </a:t>
            </a:r>
          </a:p>
          <a:p>
            <a:pPr marL="0" indent="0" fontAlgn="base">
              <a:buNone/>
            </a:pPr>
            <a:endParaRPr lang="en-US" sz="2000" dirty="0"/>
          </a:p>
        </p:txBody>
      </p:sp>
    </p:spTree>
    <p:extLst>
      <p:ext uri="{BB962C8B-B14F-4D97-AF65-F5344CB8AC3E}">
        <p14:creationId xmlns:p14="http://schemas.microsoft.com/office/powerpoint/2010/main" val="6772403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657"/>
            <a:ext cx="8229600" cy="1143000"/>
          </a:xfrm>
        </p:spPr>
        <p:txBody>
          <a:bodyPr>
            <a:normAutofit fontScale="90000"/>
          </a:bodyPr>
          <a:lstStyle/>
          <a:p>
            <a:br>
              <a:rPr lang="en-US" sz="3100" b="1" dirty="0">
                <a:solidFill>
                  <a:schemeClr val="bg1"/>
                </a:solidFill>
                <a:effectLst>
                  <a:outerShdw blurRad="50800" dist="38100" dir="2700000" algn="tl" rotWithShape="0">
                    <a:prstClr val="black">
                      <a:alpha val="40000"/>
                    </a:prstClr>
                  </a:outerShdw>
                </a:effectLst>
              </a:rPr>
            </a:br>
            <a:r>
              <a:rPr lang="en-US" sz="3100" b="1" dirty="0">
                <a:solidFill>
                  <a:schemeClr val="bg1"/>
                </a:solidFill>
                <a:effectLst>
                  <a:outerShdw blurRad="50800" dist="38100" dir="2700000" algn="tl" rotWithShape="0">
                    <a:prstClr val="black">
                      <a:alpha val="40000"/>
                    </a:prstClr>
                  </a:outerShdw>
                </a:effectLst>
              </a:rPr>
              <a:t>Global Dialogue on Environmental and Social Policies</a:t>
            </a:r>
            <a:br>
              <a:rPr lang="en-US" dirty="0">
                <a:solidFill>
                  <a:schemeClr val="bg1"/>
                </a:solidFill>
              </a:rPr>
            </a:br>
            <a:endParaRPr lang="en-US" dirty="0">
              <a:solidFill>
                <a:schemeClr val="bg1"/>
              </a:solidFill>
            </a:endParaRPr>
          </a:p>
        </p:txBody>
      </p:sp>
      <p:sp>
        <p:nvSpPr>
          <p:cNvPr id="3" name="Content Placeholder 2"/>
          <p:cNvSpPr>
            <a:spLocks noGrp="1"/>
          </p:cNvSpPr>
          <p:nvPr>
            <p:ph idx="1"/>
          </p:nvPr>
        </p:nvSpPr>
        <p:spPr>
          <a:xfrm>
            <a:off x="316818" y="1219199"/>
            <a:ext cx="8357964" cy="5257801"/>
          </a:xfrm>
        </p:spPr>
        <p:txBody>
          <a:bodyPr>
            <a:normAutofit lnSpcReduction="10000"/>
          </a:bodyPr>
          <a:lstStyle/>
          <a:p>
            <a:pPr marL="0" indent="0">
              <a:buNone/>
            </a:pPr>
            <a:r>
              <a:rPr lang="en-US" sz="2200" b="1" dirty="0"/>
              <a:t>Objectives:</a:t>
            </a:r>
          </a:p>
          <a:p>
            <a:pPr marL="457200" indent="-457200">
              <a:buFont typeface="+mj-lt"/>
              <a:buAutoNum type="arabicPeriod"/>
            </a:pPr>
            <a:r>
              <a:rPr lang="en-US" sz="2200" dirty="0"/>
              <a:t>Improve the </a:t>
            </a:r>
            <a:r>
              <a:rPr lang="en-US" sz="2200" b="1" dirty="0"/>
              <a:t>effectiveness and efficiency </a:t>
            </a:r>
            <a:r>
              <a:rPr lang="en-US" sz="2200" dirty="0"/>
              <a:t>of the World Bank environmental and social safeguard policies</a:t>
            </a:r>
            <a:r>
              <a:rPr lang="es-EC" sz="2200" dirty="0"/>
              <a:t> </a:t>
            </a:r>
            <a:endParaRPr lang="en-US" sz="2200" dirty="0"/>
          </a:p>
          <a:p>
            <a:pPr marL="457200" indent="-457200">
              <a:buFont typeface="+mj-lt"/>
              <a:buAutoNum type="arabicPeriod"/>
            </a:pPr>
            <a:r>
              <a:rPr lang="en-US" sz="2200" dirty="0"/>
              <a:t>Strategies to address </a:t>
            </a:r>
            <a:r>
              <a:rPr lang="en-US" sz="2200" b="1" dirty="0"/>
              <a:t>broader development issues</a:t>
            </a:r>
            <a:r>
              <a:rPr lang="en-US" sz="2200" dirty="0"/>
              <a:t> of Indigenous Peoples</a:t>
            </a:r>
          </a:p>
          <a:p>
            <a:pPr marL="457200" indent="-457200">
              <a:buFont typeface="+mj-lt"/>
              <a:buAutoNum type="arabicPeriod"/>
            </a:pPr>
            <a:r>
              <a:rPr lang="en-US" sz="2200" dirty="0"/>
              <a:t>Enhance the </a:t>
            </a:r>
            <a:r>
              <a:rPr lang="en-US" sz="2200" b="1" dirty="0"/>
              <a:t>engagement process</a:t>
            </a:r>
            <a:r>
              <a:rPr lang="en-US" sz="2200" dirty="0"/>
              <a:t> with Indigenous Peoples</a:t>
            </a:r>
          </a:p>
          <a:p>
            <a:pPr marL="0" indent="0">
              <a:buNone/>
            </a:pPr>
            <a:endParaRPr lang="en-US" sz="2200" b="1" dirty="0"/>
          </a:p>
          <a:p>
            <a:pPr marL="0" indent="0">
              <a:buNone/>
            </a:pPr>
            <a:r>
              <a:rPr lang="en-US" sz="2200" b="1" dirty="0"/>
              <a:t>Regional Dialogues:</a:t>
            </a:r>
          </a:p>
          <a:p>
            <a:pPr marL="0" indent="0">
              <a:buNone/>
            </a:pPr>
            <a:r>
              <a:rPr lang="en-US" sz="2000" dirty="0"/>
              <a:t>In a three-phase process, dialogues were held in all Bank regions</a:t>
            </a:r>
            <a:r>
              <a:rPr lang="en-US" sz="2400" dirty="0"/>
              <a:t>.</a:t>
            </a:r>
          </a:p>
          <a:p>
            <a:pPr marL="0" indent="0">
              <a:buNone/>
            </a:pPr>
            <a:endParaRPr lang="en-US" sz="2200" b="1" dirty="0"/>
          </a:p>
          <a:p>
            <a:pPr marL="0" indent="0">
              <a:buNone/>
            </a:pPr>
            <a:r>
              <a:rPr lang="en-US" sz="2200" b="1" dirty="0"/>
              <a:t>High-level Meetings: </a:t>
            </a:r>
          </a:p>
          <a:p>
            <a:pPr marL="0" indent="0">
              <a:buNone/>
            </a:pPr>
            <a:r>
              <a:rPr lang="en-US" sz="2000" dirty="0"/>
              <a:t>Meetings in Washington, DC, April 13-15, 2015 where 30 Indigenous Peoples leaders met with the World Bank President, Executive Directors and senior management.</a:t>
            </a:r>
            <a:endParaRPr lang="en-US" sz="1800" dirty="0"/>
          </a:p>
          <a:p>
            <a:pPr marL="0" indent="0">
              <a:buNone/>
            </a:pPr>
            <a:endParaRPr lang="en-US" sz="2400" dirty="0"/>
          </a:p>
          <a:p>
            <a:pPr marL="0" indent="0">
              <a:buNone/>
            </a:pPr>
            <a:endParaRPr lang="en-US" sz="2800" dirty="0"/>
          </a:p>
        </p:txBody>
      </p:sp>
    </p:spTree>
    <p:extLst>
      <p:ext uri="{BB962C8B-B14F-4D97-AF65-F5344CB8AC3E}">
        <p14:creationId xmlns:p14="http://schemas.microsoft.com/office/powerpoint/2010/main" val="137784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763000" cy="1143000"/>
          </a:xfrm>
        </p:spPr>
        <p:txBody>
          <a:bodyPr>
            <a:normAutofit fontScale="90000"/>
          </a:bodyPr>
          <a:lstStyle/>
          <a:p>
            <a:r>
              <a:rPr lang="en-US" sz="3600" b="1" dirty="0">
                <a:solidFill>
                  <a:schemeClr val="bg1"/>
                </a:solidFill>
                <a:effectLst>
                  <a:outerShdw blurRad="50800" dist="38100" dir="2700000" algn="tl" rotWithShape="0">
                    <a:prstClr val="black">
                      <a:alpha val="40000"/>
                    </a:prstClr>
                  </a:outerShdw>
                </a:effectLst>
              </a:rPr>
              <a:t>IPs’ recommendations for the Safeguards Review</a:t>
            </a:r>
            <a:endParaRPr lang="en-US" sz="3600" dirty="0">
              <a:solidFill>
                <a:schemeClr val="bg1"/>
              </a:solidFill>
              <a:effectLst>
                <a:outerShdw blurRad="50800" dist="38100" dir="2700000" algn="tl" rotWithShape="0">
                  <a:prstClr val="black">
                    <a:alpha val="40000"/>
                  </a:prstClr>
                </a:outerShdw>
              </a:effectLst>
            </a:endParaRPr>
          </a:p>
        </p:txBody>
      </p:sp>
      <p:sp>
        <p:nvSpPr>
          <p:cNvPr id="3" name="Content Placeholder 2"/>
          <p:cNvSpPr>
            <a:spLocks noGrp="1"/>
          </p:cNvSpPr>
          <p:nvPr>
            <p:ph idx="1"/>
          </p:nvPr>
        </p:nvSpPr>
        <p:spPr>
          <a:xfrm>
            <a:off x="361950" y="1169985"/>
            <a:ext cx="8229600" cy="4449763"/>
          </a:xfrm>
        </p:spPr>
        <p:txBody>
          <a:bodyPr>
            <a:normAutofit/>
          </a:bodyPr>
          <a:lstStyle/>
          <a:p>
            <a:pPr marL="0" indent="0">
              <a:buNone/>
            </a:pPr>
            <a:r>
              <a:rPr lang="en-US" sz="2200" dirty="0"/>
              <a:t>Several recommendations emerged from the Global Dialogue and were reflected in </a:t>
            </a:r>
            <a:r>
              <a:rPr lang="en-US" sz="2200" b="1" dirty="0"/>
              <a:t>the second draft of the Environmental and Social Framework (ESF)</a:t>
            </a:r>
            <a:r>
              <a:rPr lang="en-US" sz="2200" dirty="0"/>
              <a:t>, mainly: </a:t>
            </a:r>
          </a:p>
          <a:p>
            <a:pPr>
              <a:buFont typeface="Arial" panose="020B0604020202020204" pitchFamily="34" charset="0"/>
              <a:buChar char="•"/>
            </a:pPr>
            <a:r>
              <a:rPr lang="en-US" sz="2200" b="1" dirty="0"/>
              <a:t>Free, Prior and Informed Consent (FPIC) </a:t>
            </a:r>
            <a:r>
              <a:rPr lang="en-US" sz="2200" dirty="0"/>
              <a:t>included</a:t>
            </a:r>
          </a:p>
          <a:p>
            <a:pPr>
              <a:buFont typeface="Arial" panose="020B0604020202020204" pitchFamily="34" charset="0"/>
              <a:buChar char="•"/>
            </a:pPr>
            <a:r>
              <a:rPr lang="en-US" sz="2200" dirty="0"/>
              <a:t>The Draft ESF informed by and aligned with the </a:t>
            </a:r>
            <a:r>
              <a:rPr lang="en-US" sz="2200" b="1" i="1" dirty="0"/>
              <a:t>UN Declaration on the Rights of Indigenous Peoples (UNDRIP)</a:t>
            </a:r>
            <a:endParaRPr lang="en-US" sz="2200" dirty="0"/>
          </a:p>
          <a:p>
            <a:pPr>
              <a:buFont typeface="Arial" panose="020B0604020202020204" pitchFamily="34" charset="0"/>
              <a:buChar char="•"/>
            </a:pPr>
            <a:r>
              <a:rPr lang="en-US" sz="2200" dirty="0"/>
              <a:t>Definition of Indigenous Peoples broadened to include pastoralists</a:t>
            </a:r>
          </a:p>
          <a:p>
            <a:pPr>
              <a:buFont typeface="Arial" panose="020B0604020202020204" pitchFamily="34" charset="0"/>
              <a:buChar char="•"/>
            </a:pPr>
            <a:r>
              <a:rPr lang="en-US" sz="2200" dirty="0"/>
              <a:t>“Alternative approach” removed from the second ESF draft</a:t>
            </a:r>
          </a:p>
          <a:p>
            <a:pPr>
              <a:buFont typeface="Arial" panose="020B0604020202020204" pitchFamily="34" charset="0"/>
              <a:buChar char="•"/>
            </a:pPr>
            <a:endParaRPr lang="en-US" dirty="0"/>
          </a:p>
          <a:p>
            <a:endParaRPr lang="en-US" dirty="0"/>
          </a:p>
        </p:txBody>
      </p:sp>
      <p:pic>
        <p:nvPicPr>
          <p:cNvPr id="5" name="Picture 4"/>
          <p:cNvPicPr>
            <a:picLocks noChangeAspect="1"/>
          </p:cNvPicPr>
          <p:nvPr/>
        </p:nvPicPr>
        <p:blipFill>
          <a:blip r:embed="rId2"/>
          <a:stretch>
            <a:fillRect/>
          </a:stretch>
        </p:blipFill>
        <p:spPr>
          <a:xfrm>
            <a:off x="684709" y="4360820"/>
            <a:ext cx="7584081" cy="1908213"/>
          </a:xfrm>
          <a:prstGeom prst="rect">
            <a:avLst/>
          </a:prstGeom>
        </p:spPr>
      </p:pic>
    </p:spTree>
    <p:extLst>
      <p:ext uri="{BB962C8B-B14F-4D97-AF65-F5344CB8AC3E}">
        <p14:creationId xmlns:p14="http://schemas.microsoft.com/office/powerpoint/2010/main" val="3416032865"/>
      </p:ext>
    </p:extLst>
  </p:cSld>
  <p:clrMapOvr>
    <a:masterClrMapping/>
  </p:clrMapOvr>
</p:sld>
</file>

<file path=ppt/theme/theme1.xml><?xml version="1.0" encoding="utf-8"?>
<a:theme xmlns:a="http://schemas.openxmlformats.org/drawingml/2006/main" name="SocDev 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5827</TotalTime>
  <Words>1285</Words>
  <Application>Microsoft Office PowerPoint</Application>
  <PresentationFormat>On-screen Show (4:3)</PresentationFormat>
  <Paragraphs>128</Paragraphs>
  <Slides>22</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ＭＳ Ｐゴシック</vt:lpstr>
      <vt:lpstr>Arial</vt:lpstr>
      <vt:lpstr>Calibri</vt:lpstr>
      <vt:lpstr>Times New Roman</vt:lpstr>
      <vt:lpstr>Wingdings</vt:lpstr>
      <vt:lpstr>SocDev Template2</vt:lpstr>
      <vt:lpstr>   From Words to Actions: Implementing the Declaration on the Rights of Indigenous Peoples – The World Bank Experience  </vt:lpstr>
      <vt:lpstr>Background on Indigenous Peoples</vt:lpstr>
      <vt:lpstr>Indigenous Peoples and Mining</vt:lpstr>
      <vt:lpstr>How is the World Bank Implementing UNDRIP?</vt:lpstr>
      <vt:lpstr>WBG Policies on IPs: Historical Overview</vt:lpstr>
      <vt:lpstr>OP 4.10 Policy Objectives</vt:lpstr>
      <vt:lpstr>When is OP 4.10 applied?</vt:lpstr>
      <vt:lpstr> Global Dialogue on Environmental and Social Policies </vt:lpstr>
      <vt:lpstr>IPs’ recommendations for the Safeguards Review</vt:lpstr>
      <vt:lpstr>Indigenous Peoples Technical Advisory Group</vt:lpstr>
      <vt:lpstr>PowerPoint Presentation</vt:lpstr>
      <vt:lpstr>Key Points: The Concept of “Meaningful Consultation” </vt:lpstr>
      <vt:lpstr>UN Declaration on the Rights of Indigenous Peoples</vt:lpstr>
      <vt:lpstr>Key Points: The Concept of FPIC</vt:lpstr>
      <vt:lpstr>Beyond OP 4.10 and ESS7</vt:lpstr>
      <vt:lpstr>Nordic Trust Fund Grant</vt:lpstr>
      <vt:lpstr>NTF Grant Implementation</vt:lpstr>
      <vt:lpstr>PowerPoint Presentation</vt:lpstr>
      <vt:lpstr>Global Mining Sector NTF Grant</vt:lpstr>
      <vt:lpstr>Conclusions and Vision for the Future</vt:lpstr>
      <vt:lpstr>Conclusions and Vision for the Future</vt:lpstr>
      <vt:lpstr>PowerPoint Presentation</vt:lpstr>
    </vt:vector>
  </TitlesOfParts>
  <Company>The World Bank Group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Dialogue with Indigenous Peoples  Brief update on the findings of the Dialogue  Luis Felipe Duchicela Adviser, Indigenous Peoples</dc:title>
  <dc:creator>Cristal Llave</dc:creator>
  <cp:lastModifiedBy>Luis Felipe Duchicela</cp:lastModifiedBy>
  <cp:revision>130</cp:revision>
  <cp:lastPrinted>2016-05-03T18:34:58Z</cp:lastPrinted>
  <dcterms:created xsi:type="dcterms:W3CDTF">2014-07-09T19:57:00Z</dcterms:created>
  <dcterms:modified xsi:type="dcterms:W3CDTF">2018-03-02T20:35:04Z</dcterms:modified>
</cp:coreProperties>
</file>