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33" r:id="rId2"/>
    <p:sldId id="510" r:id="rId3"/>
    <p:sldId id="511" r:id="rId4"/>
    <p:sldId id="512" r:id="rId5"/>
    <p:sldId id="513" r:id="rId6"/>
    <p:sldId id="532" r:id="rId7"/>
    <p:sldId id="517" r:id="rId8"/>
    <p:sldId id="540" r:id="rId9"/>
    <p:sldId id="542" r:id="rId10"/>
    <p:sldId id="549" r:id="rId11"/>
    <p:sldId id="550" r:id="rId12"/>
    <p:sldId id="522" r:id="rId13"/>
    <p:sldId id="543" r:id="rId14"/>
    <p:sldId id="544" r:id="rId15"/>
    <p:sldId id="546" r:id="rId16"/>
    <p:sldId id="545" r:id="rId17"/>
    <p:sldId id="547" r:id="rId18"/>
    <p:sldId id="531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38029"/>
    <a:srgbClr val="800000"/>
    <a:srgbClr val="CC9900"/>
    <a:srgbClr val="F1F7A7"/>
    <a:srgbClr val="CAD4D4"/>
    <a:srgbClr val="D4C7D7"/>
    <a:srgbClr val="E5F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87194" autoAdjust="0"/>
  </p:normalViewPr>
  <p:slideViewPr>
    <p:cSldViewPr>
      <p:cViewPr varScale="1">
        <p:scale>
          <a:sx n="71" d="100"/>
          <a:sy n="71" d="100"/>
        </p:scale>
        <p:origin x="1800" y="5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21"/>
    </p:cViewPr>
  </p:sorterViewPr>
  <p:notesViewPr>
    <p:cSldViewPr>
      <p:cViewPr varScale="1">
        <p:scale>
          <a:sx n="62" d="100"/>
          <a:sy n="62" d="100"/>
        </p:scale>
        <p:origin x="-1308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64" tIns="44132" rIns="88264" bIns="44132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64" tIns="44132" rIns="88264" bIns="44132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fld id="{A2FCFDE4-CC10-49F1-AF34-FFEC911BE6C8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64" tIns="44132" rIns="88264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64" tIns="44132" rIns="88264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fld id="{8D9BF802-540C-46DD-98DD-4FDB15D47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7" rIns="93276" bIns="4663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7" rIns="93276" bIns="4663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7" rIns="93276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7" rIns="93276" bIns="4663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0788"/>
            <a:ext cx="30432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6" tIns="46637" rIns="93276" bIns="4663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5BB1DB87-C386-4212-9C21-1EBC935D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corporate/reports/contracting-data/2015-purchasing-activity-report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3500" cy="4183062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39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4067885" y="8990101"/>
            <a:ext cx="3111285" cy="4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6" tIns="47528" rIns="95056" bIns="47528" anchor="b"/>
          <a:lstStyle>
            <a:lvl1pPr defTabSz="966788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938" indent="-296863" defTabSz="966788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275" indent="-236538" defTabSz="966788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350" indent="-236538" defTabSz="966788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425" indent="-236538" defTabSz="966788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7625" indent="-236538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44825" indent="-236538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02025" indent="-236538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9225" indent="-236538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hangingPunct="0"/>
            <a:fld id="{811F38CD-52A4-47F1-BAD3-446E20CA7DBF}" type="slidenum">
              <a:rPr lang="en-US" sz="1200"/>
              <a:pPr algn="r" eaLnBrk="0" hangingPunct="0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8025"/>
            <a:ext cx="4732337" cy="35496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58" y="4494269"/>
            <a:ext cx="5262854" cy="4261104"/>
          </a:xfrm>
        </p:spPr>
        <p:txBody>
          <a:bodyPr lIns="95056" tIns="47528" rIns="95056" bIns="4752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Government Procurement in Canada (2016)                            $224B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*all levels of procurement (Fed/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/Terr/Muni) as determined by 12% of GDP (according to the OECD)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Federal Government Procurement (2015)                                 $20B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*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https://www.canada.ca/en/treasury-board-secretariat/corporate/reports/contracting-data/2015-purchasing-activity-report.html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PSAB Spend Per Annum (website)                         $63M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*from the website - $1.1B in spend since 1996 – I assumed $1.1B over 17 years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PSAB as % of Fed Govt Procurement                           0.32%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PSAB should be tracking and reporting the annual spend by amount and department.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1DB87-C386-4212-9C21-1EBC935DB3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3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67885" y="8991666"/>
            <a:ext cx="3111285" cy="4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6" tIns="47253" rIns="94506" bIns="47253" anchor="b"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4ABDDC7-DFA2-42BE-B076-A8443435F561}" type="slidenum">
              <a:rPr lang="en-US" altLang="en-US" sz="1200">
                <a:solidFill>
                  <a:prstClr val="black"/>
                </a:solidFill>
              </a:rPr>
              <a:pPr algn="r"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709613"/>
            <a:ext cx="4735513" cy="3551237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58" y="4495834"/>
            <a:ext cx="5262854" cy="42579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06" tIns="47253" rIns="94506" bIns="47253"/>
          <a:lstStyle/>
          <a:p>
            <a:pPr defTabSz="930768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96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51568" y="8774883"/>
            <a:ext cx="302232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3" tIns="46021" rIns="92043" bIns="46021" anchor="b"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600C057-D042-4D33-903C-B1B51471DAB4}" type="slidenum">
              <a:rPr lang="en-US" sz="1100">
                <a:solidFill>
                  <a:srgbClr val="000000"/>
                </a:solidFill>
              </a:rPr>
              <a:pPr algn="r"/>
              <a:t>13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2150"/>
            <a:ext cx="4621212" cy="3465513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531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43" tIns="46021" rIns="92043" bIns="46021"/>
          <a:lstStyle/>
          <a:p>
            <a:pPr defTabSz="906508"/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62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51568" y="8774883"/>
            <a:ext cx="302232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3" tIns="46021" rIns="92043" bIns="46021" anchor="b"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676C9651-28A3-44AB-8B16-0BFDF3F6656F}" type="slidenum">
              <a:rPr lang="en-US" sz="1100">
                <a:solidFill>
                  <a:srgbClr val="000000"/>
                </a:solidFill>
              </a:rPr>
              <a:pPr algn="r"/>
              <a:t>16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2150"/>
            <a:ext cx="4621212" cy="3465513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531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43" tIns="46021" rIns="92043" bIns="46021"/>
          <a:lstStyle/>
          <a:p>
            <a:pPr defTabSz="906508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5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51568" y="8774883"/>
            <a:ext cx="302232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3" tIns="46021" rIns="92043" bIns="46021" anchor="b"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46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8B74375-C04E-422C-B4FC-D0C2F1DF1210}" type="slidenum">
              <a:rPr lang="en-US" sz="1100">
                <a:solidFill>
                  <a:srgbClr val="000000"/>
                </a:solidFill>
              </a:rPr>
              <a:pPr algn="r"/>
              <a:t>17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2150"/>
            <a:ext cx="4621212" cy="3465513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61" y="4387442"/>
            <a:ext cx="5112368" cy="415531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43" tIns="46021" rIns="92043" bIns="46021"/>
          <a:lstStyle/>
          <a:p>
            <a:pPr defTabSz="906508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72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00CF-EE48-439D-BEEE-33CE36BEB428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3B1E-69B8-4545-BD4E-6745B7EA5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0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CC96-3A57-4782-98F5-874A658BB8A6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DB98-5D6B-46BF-8EE8-9FFFF3B4A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E24B-A5A6-4009-BD5D-623F0E791DBD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3ACAE-8DDD-4956-84E8-171D29470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2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8E51-003F-4187-9151-3C9F01389841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EE40-FE4A-4CF7-97B4-7E07D6F1D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E70E-F05D-4F1A-978C-A0E0A7B462E7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869D-3CFC-4E12-A7F3-917C992FE9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C007-2771-4520-86F7-636F224BD851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B37F-E23A-47A7-B879-16A215B3B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7378-D939-43F7-92DE-C43D08283A22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33B3-A7E8-43FE-95B7-DE62410BA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0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7D59-4AD4-45A8-9E65-40DB792F59FA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9F04-A72D-4614-91E8-2ACFA9FDC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E074-BF3D-4929-9B63-608E062DB1D7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117B-1E80-4411-8ACE-15C1916DC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61C5-16C6-4AEB-9EA6-E71371F09DB2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AA39-3844-48CD-87A7-560A0D3B1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1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BDB7-4146-4346-894B-1A50A4CF21F4}" type="datetime1">
              <a:rPr lang="en-US">
                <a:solidFill>
                  <a:srgbClr val="000000"/>
                </a:solidFill>
              </a:rPr>
              <a:pPr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A534-A243-475A-8C77-2E0576663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8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>
              <a:defRPr/>
            </a:pPr>
            <a:fld id="{379228D4-B5E2-42FE-8DF7-B5D2B9548EEF}" type="datetime1">
              <a:rPr lang="en-US">
                <a:solidFill>
                  <a:srgbClr val="000000"/>
                </a:solidFill>
              </a:rPr>
              <a:pPr defTabSz="457200">
                <a:defRPr/>
              </a:pPr>
              <a:t>2/14/2018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0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>
              <a:defRPr/>
            </a:pPr>
            <a:fld id="{B8E85EA6-04F5-42D8-B972-5575A81B50CB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.ca/en/treasury-board-secretariat/corporate/reports/contracting-data/2015-purchasing-activity-report.html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tiff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e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17" Type="http://schemas.openxmlformats.org/officeDocument/2006/relationships/image" Target="../media/image89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8.jpe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18.jpeg"/><Relationship Id="rId5" Type="http://schemas.openxmlformats.org/officeDocument/2006/relationships/image" Target="../media/image78.jpeg"/><Relationship Id="rId15" Type="http://schemas.openxmlformats.org/officeDocument/2006/relationships/image" Target="../media/image87.jpeg"/><Relationship Id="rId10" Type="http://schemas.openxmlformats.org/officeDocument/2006/relationships/image" Target="../media/image83.jpeg"/><Relationship Id="rId19" Type="http://schemas.openxmlformats.org/officeDocument/2006/relationships/image" Target="../media/image19.jpeg"/><Relationship Id="rId4" Type="http://schemas.openxmlformats.org/officeDocument/2006/relationships/image" Target="../media/image77.jpeg"/><Relationship Id="rId9" Type="http://schemas.openxmlformats.org/officeDocument/2006/relationships/image" Target="../media/image82.png"/><Relationship Id="rId1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371600" y="3141663"/>
            <a:ext cx="6845300" cy="1190625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912857"/>
            <a:ext cx="810895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defTabSz="457200" eaLnBrk="0" hangingPunct="0">
              <a:defRPr/>
            </a:pPr>
            <a:r>
              <a:rPr lang="en-CA" sz="4000" dirty="0">
                <a:solidFill>
                  <a:srgbClr val="A50021"/>
                </a:solidFill>
              </a:rPr>
              <a:t>Driving Impactful Change -  </a:t>
            </a:r>
          </a:p>
          <a:p>
            <a:pPr defTabSz="457200" eaLnBrk="0" hangingPunct="0">
              <a:defRPr/>
            </a:pPr>
            <a:r>
              <a:rPr lang="en-CA" sz="4000" dirty="0">
                <a:solidFill>
                  <a:srgbClr val="A50021"/>
                </a:solidFill>
              </a:rPr>
              <a:t>Economic Reconciliation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4751388"/>
            <a:ext cx="63722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2097" y="6019800"/>
            <a:ext cx="3018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JP Gladu, President and CEO </a:t>
            </a:r>
          </a:p>
          <a:p>
            <a:r>
              <a:rPr lang="en-US" dirty="0">
                <a:solidFill>
                  <a:srgbClr val="A50021"/>
                </a:solidFill>
              </a:rPr>
              <a:t>@</a:t>
            </a:r>
            <a:r>
              <a:rPr lang="en-US" dirty="0" err="1">
                <a:solidFill>
                  <a:srgbClr val="A50021"/>
                </a:solidFill>
              </a:rPr>
              <a:t>jp_gladu</a:t>
            </a:r>
            <a:r>
              <a:rPr lang="en-US" dirty="0">
                <a:solidFill>
                  <a:srgbClr val="A50021"/>
                </a:solidFill>
              </a:rPr>
              <a:t> </a:t>
            </a:r>
            <a:endParaRPr lang="en-CA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4269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Toronto, PDAC 2018</a:t>
            </a:r>
          </a:p>
        </p:txBody>
      </p:sp>
    </p:spTree>
    <p:extLst>
      <p:ext uri="{BB962C8B-B14F-4D97-AF65-F5344CB8AC3E}">
        <p14:creationId xmlns:p14="http://schemas.microsoft.com/office/powerpoint/2010/main" val="2739763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978695"/>
            <a:ext cx="1714875" cy="7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9438" y="857251"/>
            <a:ext cx="7154562" cy="994172"/>
          </a:xfrm>
          <a:solidFill>
            <a:srgbClr val="B42F2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br>
              <a:rPr lang="en-US" sz="2700" dirty="0"/>
            </a:br>
            <a:br>
              <a:rPr lang="en-US" sz="2700" dirty="0"/>
            </a:br>
            <a:r>
              <a:rPr lang="en-US" dirty="0"/>
              <a:t>Government Procurement 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sz="2700" dirty="0"/>
            </a:br>
            <a:endParaRPr lang="en-CA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A2564-14B9-40B5-AEC6-FC73EAB4A927}"/>
              </a:ext>
            </a:extLst>
          </p:cNvPr>
          <p:cNvSpPr txBox="1"/>
          <p:nvPr/>
        </p:nvSpPr>
        <p:spPr>
          <a:xfrm>
            <a:off x="150245" y="4059282"/>
            <a:ext cx="183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 Government Procurement in Canada (2016) *</a:t>
            </a:r>
          </a:p>
          <a:p>
            <a:endParaRPr 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317DA-C831-4494-B085-76C0AE50C5E3}"/>
              </a:ext>
            </a:extLst>
          </p:cNvPr>
          <p:cNvSpPr txBox="1"/>
          <p:nvPr/>
        </p:nvSpPr>
        <p:spPr>
          <a:xfrm>
            <a:off x="2070286" y="4048646"/>
            <a:ext cx="197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 Federal Government Procurement</a:t>
            </a:r>
          </a:p>
          <a:p>
            <a:r>
              <a:rPr lang="en-US" sz="1200" b="1" dirty="0"/>
              <a:t> (2015)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660DE-64BD-4056-8C61-A1D55114A81C}"/>
              </a:ext>
            </a:extLst>
          </p:cNvPr>
          <p:cNvSpPr txBox="1"/>
          <p:nvPr/>
        </p:nvSpPr>
        <p:spPr>
          <a:xfrm>
            <a:off x="6010284" y="2432004"/>
            <a:ext cx="305111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AVERAGE PROCUREMENT STRATEGY FOR ABORIGINAL BUSINESS (PSAB) SPEND PER ANNUM 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$63M</a:t>
            </a:r>
          </a:p>
          <a:p>
            <a:endParaRPr lang="en-US" sz="1200" dirty="0"/>
          </a:p>
          <a:p>
            <a:r>
              <a:rPr lang="en-US" sz="1200" dirty="0"/>
              <a:t>*1.1B in spend since 1996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7CF59E-167C-4490-958F-DDC92D1B7984}"/>
              </a:ext>
            </a:extLst>
          </p:cNvPr>
          <p:cNvSpPr/>
          <p:nvPr/>
        </p:nvSpPr>
        <p:spPr>
          <a:xfrm>
            <a:off x="259414" y="2432003"/>
            <a:ext cx="1363028" cy="14058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$224B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56F00F-B62E-4842-A289-E0A9DCDE195E}"/>
              </a:ext>
            </a:extLst>
          </p:cNvPr>
          <p:cNvSpPr/>
          <p:nvPr/>
        </p:nvSpPr>
        <p:spPr>
          <a:xfrm>
            <a:off x="1989438" y="2448212"/>
            <a:ext cx="1363028" cy="14058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$20B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0C9C0B-1C13-441E-BE0B-9B69AB3D90FA}"/>
              </a:ext>
            </a:extLst>
          </p:cNvPr>
          <p:cNvSpPr txBox="1"/>
          <p:nvPr/>
        </p:nvSpPr>
        <p:spPr>
          <a:xfrm>
            <a:off x="4347611" y="4741143"/>
            <a:ext cx="4503914" cy="10387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TOTAL PSAB AS % OF GOVERNMENT PROCUREMENT</a:t>
            </a:r>
          </a:p>
          <a:p>
            <a:pPr algn="ctr"/>
            <a:r>
              <a:rPr lang="en-US" sz="4950" b="1" dirty="0">
                <a:solidFill>
                  <a:srgbClr val="C00000"/>
                </a:solidFill>
              </a:rPr>
              <a:t>0.32%</a:t>
            </a:r>
          </a:p>
        </p:txBody>
      </p:sp>
      <p:pic>
        <p:nvPicPr>
          <p:cNvPr id="26" name="Graphic 25" descr="Upward trend">
            <a:extLst>
              <a:ext uri="{FF2B5EF4-FFF2-40B4-BE49-F238E27FC236}">
                <a16:creationId xmlns:a16="http://schemas.microsoft.com/office/drawing/2014/main" id="{BBCF6E78-D18F-4E34-960B-C35BD318C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0277" y="2305545"/>
            <a:ext cx="1960007" cy="1960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C623F-138D-4476-AEC7-41774D1BA6F9}"/>
              </a:ext>
            </a:extLst>
          </p:cNvPr>
          <p:cNvSpPr txBox="1"/>
          <p:nvPr/>
        </p:nvSpPr>
        <p:spPr>
          <a:xfrm>
            <a:off x="124055" y="4805285"/>
            <a:ext cx="4223556" cy="132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*all levels of procurement (Fed/</a:t>
            </a:r>
            <a:r>
              <a:rPr lang="en-US" sz="1050" dirty="0" err="1"/>
              <a:t>Prov</a:t>
            </a:r>
            <a:r>
              <a:rPr lang="en-US" sz="1050" dirty="0"/>
              <a:t>/Terr/Muni) as determined by 12% of GDP (according to the Organization for Economic Co-operation and Development)</a:t>
            </a:r>
          </a:p>
          <a:p>
            <a:endParaRPr lang="en-US" sz="1050" dirty="0"/>
          </a:p>
          <a:p>
            <a:r>
              <a:rPr lang="en-US" sz="788" u="sng" dirty="0">
                <a:hlinkClick r:id="rId6"/>
              </a:rPr>
              <a:t>https://www.canada.ca/en/treasury-board-secretariat/corporate/reports/contracting-data/2015-purchasing-activity-report.html</a:t>
            </a:r>
            <a:endParaRPr lang="en-US" sz="788" dirty="0"/>
          </a:p>
          <a:p>
            <a:r>
              <a:rPr lang="en-US" sz="1200" dirty="0"/>
              <a:t> 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084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>
            <a:extLst>
              <a:ext uri="{FF2B5EF4-FFF2-40B4-BE49-F238E27FC236}">
                <a16:creationId xmlns:a16="http://schemas.microsoft.com/office/drawing/2014/main" id="{8864E797-02AE-4BB2-9ED9-5662300A2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32" y="3338541"/>
            <a:ext cx="15716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3E85F-FE4B-45B6-9803-2B1D7C582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5" y="4186738"/>
            <a:ext cx="1746972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7AAAB-EA57-4924-8C06-3730CB57B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165" y="1952176"/>
            <a:ext cx="1792379" cy="1188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C0A1D-1AEA-4C11-95FC-C75AC7A8A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38" y="1952176"/>
            <a:ext cx="3022493" cy="3963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0433C-3B2C-4CD2-8DA6-BAA092F4A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62200"/>
            <a:ext cx="2933700" cy="293370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CA046198-64BA-4A25-9DEF-DD721A0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9261"/>
            <a:ext cx="7154562" cy="994172"/>
          </a:xfrm>
          <a:solidFill>
            <a:srgbClr val="B42F2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br>
              <a:rPr lang="en-US" sz="2700" dirty="0"/>
            </a:br>
            <a:br>
              <a:rPr lang="en-US" sz="2700" dirty="0"/>
            </a:br>
            <a:r>
              <a:rPr lang="en-US" dirty="0"/>
              <a:t>Private Sector Procurement 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sz="2700" dirty="0"/>
            </a:b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45915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933700" y="6367463"/>
            <a:ext cx="472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219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endParaRPr lang="en-US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272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7938" eaLnBrk="0" hangingPunct="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>
              <a:buSzPct val="100000"/>
            </a:pPr>
            <a:r>
              <a:rPr lang="en-CA" altLang="en-US" sz="6600" b="1" dirty="0">
                <a:solidFill>
                  <a:srgbClr val="8B0F1C"/>
                </a:solidFill>
                <a:latin typeface="Calibri" pitchFamily="34" charset="0"/>
                <a:cs typeface="Arial" charset="0"/>
              </a:rPr>
              <a:t>PAR</a:t>
            </a: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100513"/>
            <a:ext cx="26035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100513"/>
            <a:ext cx="24844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989138"/>
            <a:ext cx="24844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989138"/>
            <a:ext cx="2482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0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933700" y="6367463"/>
            <a:ext cx="472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737"/>
            <a:ext cx="250534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63" y="4083922"/>
            <a:ext cx="1100406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59" y="3826768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4" y="2565499"/>
            <a:ext cx="1738751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62" y="2565499"/>
            <a:ext cx="1647315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41" y="2541242"/>
            <a:ext cx="1567545" cy="914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30" y="797853"/>
            <a:ext cx="2891245" cy="731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9" y="4205843"/>
            <a:ext cx="1714500" cy="7905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7" y="5590381"/>
            <a:ext cx="1811215" cy="914400"/>
          </a:xfrm>
          <a:prstGeom prst="rect">
            <a:avLst/>
          </a:prstGeom>
        </p:spPr>
      </p:pic>
      <p:pic>
        <p:nvPicPr>
          <p:cNvPr id="10244" name="Picture 102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48" y="4038271"/>
            <a:ext cx="2024781" cy="822960"/>
          </a:xfrm>
          <a:prstGeom prst="rect">
            <a:avLst/>
          </a:prstGeom>
        </p:spPr>
      </p:pic>
      <p:pic>
        <p:nvPicPr>
          <p:cNvPr id="10246" name="Picture 102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22" y="5624011"/>
            <a:ext cx="1354337" cy="822960"/>
          </a:xfrm>
          <a:prstGeom prst="rect">
            <a:avLst/>
          </a:prstGeom>
        </p:spPr>
      </p:pic>
      <p:pic>
        <p:nvPicPr>
          <p:cNvPr id="10247" name="Picture 102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80" y="5896722"/>
            <a:ext cx="2140274" cy="457200"/>
          </a:xfrm>
          <a:prstGeom prst="rect">
            <a:avLst/>
          </a:prstGeom>
        </p:spPr>
      </p:pic>
      <p:pic>
        <p:nvPicPr>
          <p:cNvPr id="10248" name="Picture 102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656185"/>
            <a:ext cx="1397000" cy="1005840"/>
          </a:xfrm>
          <a:prstGeom prst="rect">
            <a:avLst/>
          </a:prstGeom>
        </p:spPr>
      </p:pic>
      <p:pic>
        <p:nvPicPr>
          <p:cNvPr id="10249" name="Picture 102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84" y="2425227"/>
            <a:ext cx="199796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737"/>
            <a:ext cx="250534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valard-colourHQ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65388"/>
            <a:ext cx="178419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63" y="3670328"/>
            <a:ext cx="1803184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8" y="3697929"/>
            <a:ext cx="188976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56" y="3520139"/>
            <a:ext cx="2110153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8" y="5021364"/>
            <a:ext cx="2018211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21" y="4936612"/>
            <a:ext cx="1798821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09" y="5699628"/>
            <a:ext cx="2166781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63" y="4929924"/>
            <a:ext cx="1315074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19" y="734536"/>
            <a:ext cx="2237521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75" y="2121685"/>
            <a:ext cx="89452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85" y="597376"/>
            <a:ext cx="1792249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42" y="2469765"/>
            <a:ext cx="2426679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904" y="2331870"/>
            <a:ext cx="18531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389534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9" y="3659709"/>
            <a:ext cx="1970550" cy="65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28" y="1977060"/>
            <a:ext cx="2199150" cy="803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7" y="3825400"/>
            <a:ext cx="1763536" cy="29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34" y="2516208"/>
            <a:ext cx="1701097" cy="26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4" y="2356669"/>
            <a:ext cx="1371600" cy="566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04" y="677376"/>
            <a:ext cx="1787027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3" y="768816"/>
            <a:ext cx="188595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08" y="5453862"/>
            <a:ext cx="1341236" cy="66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173521"/>
            <a:ext cx="934687" cy="1005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60" y="5453862"/>
            <a:ext cx="1974715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0" y="3659709"/>
            <a:ext cx="235390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7" y="5164212"/>
            <a:ext cx="205873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933700" y="6367463"/>
            <a:ext cx="472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23685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TC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44" y="965369"/>
            <a:ext cx="2427173" cy="561256"/>
          </a:xfrm>
          <a:prstGeom prst="rect">
            <a:avLst/>
          </a:prstGeom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42" y="5115273"/>
            <a:ext cx="1977090" cy="5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xen_new_logo_August_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62" y="2855389"/>
            <a:ext cx="2555875" cy="933408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08998"/>
            <a:ext cx="1905000" cy="6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" y="4922905"/>
            <a:ext cx="1770934" cy="639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5" y="2916489"/>
            <a:ext cx="1152525" cy="590550"/>
          </a:xfrm>
          <a:prstGeom prst="rect">
            <a:avLst/>
          </a:prstGeom>
        </p:spPr>
      </p:pic>
      <p:pic>
        <p:nvPicPr>
          <p:cNvPr id="15" name="Picture 14" descr="https://www.ccab.com/uploads/Image/OPG_Logo_sma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43" y="4959924"/>
            <a:ext cx="1791376" cy="7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0" y="2952936"/>
            <a:ext cx="2612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0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933700" y="6367463"/>
            <a:ext cx="472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2291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/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61950"/>
            <a:ext cx="2422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21" y="426167"/>
            <a:ext cx="67489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2" y="3476162"/>
            <a:ext cx="1093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2" y="3639594"/>
            <a:ext cx="1365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21" y="3437126"/>
            <a:ext cx="1628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14" y="3653048"/>
            <a:ext cx="13065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92377"/>
            <a:ext cx="16416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35" y="4622316"/>
            <a:ext cx="18415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48" y="6035675"/>
            <a:ext cx="15716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D_SHIELD_PRINT_LOGO_COL_RGB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27" y="5900418"/>
            <a:ext cx="768098" cy="685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90" y="4629209"/>
            <a:ext cx="118600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73" y="852444"/>
            <a:ext cx="2528606" cy="640080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06" y="2410856"/>
            <a:ext cx="1576529" cy="6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1" y="2342115"/>
            <a:ext cx="2382296" cy="8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64" y="2309606"/>
            <a:ext cx="1937288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66" y="2298614"/>
            <a:ext cx="1771650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21" y="5854699"/>
            <a:ext cx="1746972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271" y="4933356"/>
            <a:ext cx="2133785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0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55.jp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419225"/>
            <a:ext cx="43513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171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549650" y="882650"/>
            <a:ext cx="5410200" cy="1588"/>
          </a:xfrm>
          <a:prstGeom prst="line">
            <a:avLst/>
          </a:prstGeom>
          <a:noFill/>
          <a:ln w="63500" cap="flat" cmpd="sng">
            <a:solidFill>
              <a:srgbClr val="93B2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defRPr/>
            </a:pPr>
            <a:endParaRPr lang="en-US" sz="12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5068888" y="307975"/>
            <a:ext cx="3886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6800" tIns="46800" rIns="46800" bIns="46800">
            <a:prstTxWarp prst="textNoShape">
              <a:avLst/>
            </a:prstTxWarp>
            <a:spAutoFit/>
          </a:bodyPr>
          <a:lstStyle/>
          <a:p>
            <a:pPr indent="7938" algn="r"/>
            <a:r>
              <a:rPr lang="en-US" sz="2500">
                <a:solidFill>
                  <a:srgbClr val="990000"/>
                </a:solidFill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Parting thoughts…</a:t>
            </a:r>
            <a:endParaRPr lang="en-US" sz="180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67049" y="1335087"/>
            <a:ext cx="3008313" cy="4462463"/>
          </a:xfrm>
        </p:spPr>
        <p:txBody>
          <a:bodyPr lIns="0" tIns="0" rIns="0" bIns="0"/>
          <a:lstStyle/>
          <a:p>
            <a:pPr marL="142875" indent="-142875" algn="ctr" eaLnBrk="1">
              <a:spcBef>
                <a:spcPts val="300"/>
              </a:spcBef>
            </a:pPr>
            <a:endParaRPr lang="en-US" sz="1800" dirty="0"/>
          </a:p>
          <a:p>
            <a:pPr marL="142875" indent="-142875" algn="ctr" eaLnBrk="1">
              <a:spcBef>
                <a:spcPts val="300"/>
              </a:spcBef>
            </a:pPr>
            <a:endParaRPr lang="en-US" sz="1800" dirty="0"/>
          </a:p>
          <a:p>
            <a:pPr marL="142875" indent="-142875" algn="ctr" eaLnBrk="1">
              <a:spcBef>
                <a:spcPts val="300"/>
              </a:spcBef>
              <a:buSzTx/>
              <a:buFontTx/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A50021"/>
                </a:solidFill>
              </a:rPr>
              <a:t>The opportunity lies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A50021"/>
                </a:solidFill>
              </a:rPr>
              <a:t>in our ability to acknowledge our shared HISTORY, align our STRENGTHS, and remain open to CHANGE.  </a:t>
            </a:r>
          </a:p>
        </p:txBody>
      </p:sp>
    </p:spTree>
    <p:extLst>
      <p:ext uri="{BB962C8B-B14F-4D97-AF65-F5344CB8AC3E}">
        <p14:creationId xmlns:p14="http://schemas.microsoft.com/office/powerpoint/2010/main" val="1301347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1447800"/>
            <a:ext cx="5867400" cy="2851150"/>
          </a:xfrm>
        </p:spPr>
        <p:txBody>
          <a:bodyPr/>
          <a:lstStyle/>
          <a:p>
            <a:pPr marL="431800" eaLnBrk="1" hangingPunct="1">
              <a:lnSpc>
                <a:spcPct val="90000"/>
              </a:lnSpc>
              <a:spcBef>
                <a:spcPts val="15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000" dirty="0">
                <a:latin typeface="Helvetica" pitchFamily="34" charset="0"/>
              </a:rPr>
              <a:t>Created over 35 years ago by Murray Koffler</a:t>
            </a:r>
          </a:p>
          <a:p>
            <a:pPr marL="431800" eaLnBrk="1" hangingPunct="1">
              <a:lnSpc>
                <a:spcPct val="90000"/>
              </a:lnSpc>
              <a:spcBef>
                <a:spcPts val="15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000" dirty="0">
                <a:latin typeface="Helvetica" pitchFamily="34" charset="0"/>
              </a:rPr>
              <a:t>National member based organization</a:t>
            </a:r>
          </a:p>
          <a:p>
            <a:pPr marL="431800" eaLnBrk="1" hangingPunct="1">
              <a:lnSpc>
                <a:spcPct val="90000"/>
              </a:lnSpc>
              <a:spcBef>
                <a:spcPts val="15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CA" sz="2000" dirty="0">
                <a:latin typeface="Helvetica" pitchFamily="34" charset="0"/>
              </a:rPr>
              <a:t>Non-partisan – Receives no core government funding </a:t>
            </a:r>
          </a:p>
          <a:p>
            <a:pPr marL="431800" eaLnBrk="1" hangingPunct="1">
              <a:lnSpc>
                <a:spcPct val="90000"/>
              </a:lnSpc>
              <a:spcBef>
                <a:spcPts val="15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CA" sz="2000" dirty="0">
                <a:latin typeface="Helvetica" pitchFamily="34" charset="0"/>
              </a:rPr>
              <a:t>Approaching 600 Members</a:t>
            </a:r>
          </a:p>
          <a:p>
            <a:pPr marL="431800" eaLnBrk="1" hangingPunct="1">
              <a:lnSpc>
                <a:spcPct val="90000"/>
              </a:lnSpc>
              <a:spcBef>
                <a:spcPts val="15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CA" sz="2000" dirty="0">
                <a:latin typeface="Helvetica" pitchFamily="34" charset="0"/>
              </a:rPr>
              <a:t>Key programs – PAR, CAB, ABMP, TFAB Research, and Awards &amp; Events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76600" y="533400"/>
            <a:ext cx="513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8B0F1C"/>
                </a:solidFill>
                <a:latin typeface="+mj-lt"/>
              </a:rPr>
              <a:t>CCAB</a:t>
            </a:r>
            <a:r>
              <a:rPr lang="en-US" sz="3600" b="1" dirty="0">
                <a:solidFill>
                  <a:srgbClr val="8B0F1C"/>
                </a:solidFill>
                <a:latin typeface="+mj-lt"/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308350" y="4508500"/>
            <a:ext cx="5410200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A50021"/>
              </a:buClr>
            </a:pPr>
            <a:r>
              <a:rPr lang="en-US" sz="3200" b="1" dirty="0">
                <a:solidFill>
                  <a:srgbClr val="8B0F1C"/>
                </a:solidFill>
                <a:latin typeface="Helvetica" pitchFamily="34" charset="0"/>
              </a:rPr>
              <a:t>MISSION </a:t>
            </a:r>
            <a:endParaRPr lang="en-US" sz="3200" b="1" dirty="0">
              <a:latin typeface="Helvetica" pitchFamily="34" charset="0"/>
            </a:endParaRPr>
          </a:p>
          <a:p>
            <a:pPr eaLnBrk="0" hangingPunct="0">
              <a:spcBef>
                <a:spcPts val="1500"/>
              </a:spcBef>
              <a:buClr>
                <a:srgbClr val="A50021"/>
              </a:buClr>
            </a:pPr>
            <a:r>
              <a:rPr lang="en-US" sz="2000" b="1" dirty="0">
                <a:solidFill>
                  <a:srgbClr val="7F7F7F"/>
                </a:solidFill>
                <a:latin typeface="+mj-lt"/>
              </a:rPr>
              <a:t>To foster sustainable business relations between First Nations, Inuit and Metis businesses and Canadian Business</a:t>
            </a:r>
            <a:endParaRPr lang="en-CA" sz="2000" b="1" dirty="0">
              <a:solidFill>
                <a:srgbClr val="7F7F7F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08350" y="4506912"/>
            <a:ext cx="5410200" cy="1588"/>
          </a:xfrm>
          <a:prstGeom prst="line">
            <a:avLst/>
          </a:prstGeom>
          <a:noFill/>
          <a:ln w="635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61" name="Picture 17" descr="koffler_mart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174750"/>
            <a:ext cx="29797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9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8"/>
            <a:ext cx="9143999" cy="6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4577"/>
            <a:ext cx="5581290" cy="6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indent="7938" algn="l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3200" b="1" dirty="0">
                <a:solidFill>
                  <a:srgbClr val="8B0F1C"/>
                </a:solidFill>
                <a:cs typeface="Arial" charset="0"/>
              </a:rPr>
              <a:t>Driving Factors</a:t>
            </a:r>
            <a:endParaRPr lang="en-CA" sz="3200" b="1" dirty="0">
              <a:solidFill>
                <a:srgbClr val="8B0F1C"/>
              </a:solidFill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Resource Sector Based Communities </a:t>
            </a:r>
          </a:p>
          <a:p>
            <a:endParaRPr lang="en-CA" sz="2800" dirty="0"/>
          </a:p>
          <a:p>
            <a:r>
              <a:rPr lang="en-CA" sz="2800" dirty="0"/>
              <a:t>Supreme Court Decisions </a:t>
            </a:r>
          </a:p>
          <a:p>
            <a:endParaRPr lang="en-CA" sz="2800" dirty="0"/>
          </a:p>
          <a:p>
            <a:r>
              <a:rPr lang="en-CA" sz="2800" dirty="0"/>
              <a:t>Corporate Canada, making the turn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72" y="23574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8B0F1C"/>
                </a:solidFill>
                <a:latin typeface="Helvetica" pitchFamily="34" charset="0"/>
                <a:cs typeface="Arial" charset="0"/>
              </a:rPr>
              <a:t>Shared Values</a:t>
            </a:r>
            <a:endParaRPr lang="en-CA" sz="3200" b="1" dirty="0">
              <a:latin typeface="Helvetic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71301"/>
              </p:ext>
            </p:extLst>
          </p:nvPr>
        </p:nvGraphicFramePr>
        <p:xfrm>
          <a:off x="914400" y="1828799"/>
          <a:ext cx="7543800" cy="37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413">
                <a:tc>
                  <a:txBody>
                    <a:bodyPr/>
                    <a:lstStyle/>
                    <a:p>
                      <a:r>
                        <a:rPr lang="en-CA" sz="2800" dirty="0"/>
                        <a:t>Aboriginal </a:t>
                      </a:r>
                      <a:r>
                        <a:rPr lang="en-CA" sz="1200" dirty="0"/>
                        <a:t>(seeking)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Corporate </a:t>
                      </a:r>
                      <a:r>
                        <a:rPr lang="en-CA" sz="1200" baseline="0" dirty="0"/>
                        <a:t>(seeking)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13">
                <a:tc>
                  <a:txBody>
                    <a:bodyPr/>
                    <a:lstStyle/>
                    <a:p>
                      <a:r>
                        <a:rPr lang="en-CA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13">
                <a:tc>
                  <a:txBody>
                    <a:bodyPr/>
                    <a:lstStyle/>
                    <a:p>
                      <a:r>
                        <a:rPr lang="en-CA" dirty="0"/>
                        <a:t>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Human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13">
                <a:tc>
                  <a:txBody>
                    <a:bodyPr/>
                    <a:lstStyle/>
                    <a:p>
                      <a:r>
                        <a:rPr lang="en-CA"/>
                        <a:t>Security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123">
                <a:tc>
                  <a:txBody>
                    <a:bodyPr/>
                    <a:lstStyle/>
                    <a:p>
                      <a:r>
                        <a:rPr lang="en-CA" dirty="0"/>
                        <a:t>Relationships and Contracts</a:t>
                      </a:r>
                    </a:p>
                    <a:p>
                      <a:r>
                        <a:rPr lang="en-CA" sz="1400" dirty="0"/>
                        <a:t> * Partnerships &amp; JV’</a:t>
                      </a:r>
                      <a:r>
                        <a:rPr lang="en-CA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Business Support Services</a:t>
                      </a:r>
                    </a:p>
                    <a:p>
                      <a:r>
                        <a:rPr lang="en-CA" sz="1400" dirty="0"/>
                        <a:t>* Aboriginal Businesses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413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Environment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and Culture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chemeClr val="tx1"/>
                          </a:solidFill>
                        </a:rPr>
                        <a:t>EA</a:t>
                      </a:r>
                      <a:r>
                        <a:rPr lang="en-CA" sz="1800" b="0" baseline="0" dirty="0">
                          <a:solidFill>
                            <a:schemeClr val="tx1"/>
                          </a:solidFill>
                        </a:rPr>
                        <a:t> and CSR Approval</a:t>
                      </a:r>
                      <a:endParaRPr lang="en-C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413">
                <a:tc>
                  <a:txBody>
                    <a:bodyPr/>
                    <a:lstStyle/>
                    <a:p>
                      <a:r>
                        <a:rPr lang="en-CA" dirty="0"/>
                        <a:t>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Certainty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7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>
                <a:solidFill>
                  <a:srgbClr val="800000"/>
                </a:solidFill>
              </a:rPr>
              <a:t>Estimating the size of the Aboriginal Market in Canada - 2016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TD Economics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Total combined income of Aboriginal households, businesses and government sectors could reach $32 billion. </a:t>
            </a:r>
          </a:p>
          <a:p>
            <a:r>
              <a:rPr lang="en-CA" dirty="0"/>
              <a:t>Resource sector contributed significantly in last decade.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86" y="2286000"/>
            <a:ext cx="4143375" cy="34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05" y="5867400"/>
            <a:ext cx="1905000" cy="917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3886200" cy="1595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8177"/>
            <a:ext cx="5029200" cy="1700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2743200"/>
            <a:ext cx="4810704" cy="1623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1" y="1981200"/>
            <a:ext cx="3587497" cy="19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4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67400"/>
            <a:ext cx="1905000" cy="9175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3886200" cy="1595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2712449" cy="3325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600426" cy="3720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" y="3810000"/>
            <a:ext cx="2726071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5226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31245</TotalTime>
  <Words>304</Words>
  <Application>Microsoft Office PowerPoint</Application>
  <PresentationFormat>On-screen Show (4:3)</PresentationFormat>
  <Paragraphs>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Times New Roman</vt:lpstr>
      <vt:lpstr>Trebuchet MS</vt:lpstr>
      <vt:lpstr>Verdana Bold</vt:lpstr>
      <vt:lpstr>Wingdings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Driving Factors</vt:lpstr>
      <vt:lpstr>Shared Values</vt:lpstr>
      <vt:lpstr>Estimating the size of the Aboriginal Market in Canada - 2016</vt:lpstr>
      <vt:lpstr>PowerPoint Presentation</vt:lpstr>
      <vt:lpstr>PowerPoint Presentation</vt:lpstr>
      <vt:lpstr>  Government Procurement     </vt:lpstr>
      <vt:lpstr>  Private Sector Procurement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Wendy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Jean Paul Gladu</cp:lastModifiedBy>
  <cp:revision>282</cp:revision>
  <dcterms:created xsi:type="dcterms:W3CDTF">2009-03-18T15:31:45Z</dcterms:created>
  <dcterms:modified xsi:type="dcterms:W3CDTF">2018-02-15T01:00:49Z</dcterms:modified>
</cp:coreProperties>
</file>