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Default Extension="png" ContentType="image/pn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0058400" cy="7772400"/>
  <p:notesSz cx="10058400" cy="77724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Relationship Id="rId3" Type="http://schemas.openxmlformats.org/officeDocument/2006/relationships/image" Target="../media/image5.png"/><Relationship Id="rId4" Type="http://schemas.openxmlformats.org/officeDocument/2006/relationships/image" Target="../media/image6.jpg"/><Relationship Id="rId5" Type="http://schemas.openxmlformats.org/officeDocument/2006/relationships/image" Target="../media/image7.png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0" Type="http://schemas.openxmlformats.org/officeDocument/2006/relationships/image" Target="../media/image17.png"/><Relationship Id="rId11" Type="http://schemas.openxmlformats.org/officeDocument/2006/relationships/image" Target="../media/image18.png"/><Relationship Id="rId12" Type="http://schemas.openxmlformats.org/officeDocument/2006/relationships/image" Target="../media/image19.png"/><Relationship Id="rId13" Type="http://schemas.openxmlformats.org/officeDocument/2006/relationships/image" Target="../media/image20.png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800" y="0"/>
                </a:lnTo>
                <a:lnTo>
                  <a:pt x="9702800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799" y="0"/>
                </a:lnTo>
                <a:lnTo>
                  <a:pt x="9702799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ln w="13476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2549594" y="263300"/>
            <a:ext cx="1444638" cy="19075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177800" y="263300"/>
            <a:ext cx="2371796" cy="1881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3994235" y="263300"/>
            <a:ext cx="1552447" cy="18816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80935" y="2203703"/>
            <a:ext cx="9496529" cy="9277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7629550" y="6451092"/>
            <a:ext cx="2251049" cy="1067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9129776" y="427227"/>
            <a:ext cx="740664" cy="4023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634629" y="6959075"/>
            <a:ext cx="1626835" cy="3363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2518664" y="6690868"/>
            <a:ext cx="1286256" cy="8260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800" y="0"/>
                </a:lnTo>
                <a:lnTo>
                  <a:pt x="9702800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799" y="0"/>
                </a:lnTo>
                <a:lnTo>
                  <a:pt x="9702799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ln w="13476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8050783" y="293115"/>
            <a:ext cx="1456944" cy="935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5451284" y="2015235"/>
            <a:ext cx="3915409" cy="3966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7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7800" y="241300"/>
            <a:ext cx="9702800" cy="727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6746240" y="497331"/>
            <a:ext cx="2767583" cy="3139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6886447" y="2911348"/>
            <a:ext cx="234696" cy="2316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9" name="bk object 19"/>
          <p:cNvSpPr/>
          <p:nvPr/>
        </p:nvSpPr>
        <p:spPr>
          <a:xfrm>
            <a:off x="6892543" y="3158235"/>
            <a:ext cx="231648" cy="2316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0" name="bk object 20"/>
          <p:cNvSpPr/>
          <p:nvPr/>
        </p:nvSpPr>
        <p:spPr>
          <a:xfrm>
            <a:off x="6901688" y="3658108"/>
            <a:ext cx="231648" cy="2316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1" name="bk object 21"/>
          <p:cNvSpPr/>
          <p:nvPr/>
        </p:nvSpPr>
        <p:spPr>
          <a:xfrm>
            <a:off x="6895592" y="3408171"/>
            <a:ext cx="234696" cy="2316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2" name="bk object 22"/>
          <p:cNvSpPr/>
          <p:nvPr/>
        </p:nvSpPr>
        <p:spPr>
          <a:xfrm>
            <a:off x="6761480" y="1317244"/>
            <a:ext cx="3118104" cy="125882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3" name="bk object 23"/>
          <p:cNvSpPr/>
          <p:nvPr/>
        </p:nvSpPr>
        <p:spPr>
          <a:xfrm>
            <a:off x="6785864" y="1332483"/>
            <a:ext cx="1746503" cy="40843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4" name="bk object 24"/>
          <p:cNvSpPr/>
          <p:nvPr/>
        </p:nvSpPr>
        <p:spPr>
          <a:xfrm>
            <a:off x="6785864" y="1536700"/>
            <a:ext cx="1438655" cy="4084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5" name="bk object 25"/>
          <p:cNvSpPr/>
          <p:nvPr/>
        </p:nvSpPr>
        <p:spPr>
          <a:xfrm>
            <a:off x="6785864" y="1750060"/>
            <a:ext cx="3002279" cy="41147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6" name="bk object 26"/>
          <p:cNvSpPr/>
          <p:nvPr/>
        </p:nvSpPr>
        <p:spPr>
          <a:xfrm>
            <a:off x="6785864" y="1954276"/>
            <a:ext cx="2667000" cy="40843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7" name="bk object 27"/>
          <p:cNvSpPr/>
          <p:nvPr/>
        </p:nvSpPr>
        <p:spPr>
          <a:xfrm>
            <a:off x="6785864" y="2170683"/>
            <a:ext cx="1795272" cy="4084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13528" y="2023363"/>
            <a:ext cx="2867659" cy="787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1" i="1">
                <a:solidFill>
                  <a:schemeClr val="tx1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2216" y="3178048"/>
            <a:ext cx="9133967" cy="16325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9466737" y="7085101"/>
            <a:ext cx="203200" cy="18160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40.png"/><Relationship Id="rId4" Type="http://schemas.openxmlformats.org/officeDocument/2006/relationships/image" Target="../media/image41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hyperlink" Target="mailto:nathan.monash@lundingold.com" TargetMode="External"/><Relationship Id="rId3" Type="http://schemas.openxmlformats.org/officeDocument/2006/relationships/hyperlink" Target="http://www.lundingold.com/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Relationship Id="rId3" Type="http://schemas.openxmlformats.org/officeDocument/2006/relationships/image" Target="../media/image8.png"/><Relationship Id="rId4" Type="http://schemas.openxmlformats.org/officeDocument/2006/relationships/image" Target="../media/image22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23.jpg"/><Relationship Id="rId4" Type="http://schemas.openxmlformats.org/officeDocument/2006/relationships/image" Target="../media/image24.jp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hyperlink" Target="mailto:Ruben.naichap@yahoo.es" TargetMode="External"/><Relationship Id="rId4" Type="http://schemas.openxmlformats.org/officeDocument/2006/relationships/image" Target="../media/image26.jp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0935" y="2203703"/>
            <a:ext cx="5353685" cy="927735"/>
          </a:xfrm>
          <a:prstGeom prst="rect">
            <a:avLst/>
          </a:prstGeom>
        </p:spPr>
        <p:txBody>
          <a:bodyPr wrap="square" lIns="0" tIns="38100" rIns="0" bIns="0" rtlCol="0" vert="horz">
            <a:spAutoFit/>
          </a:bodyPr>
          <a:lstStyle/>
          <a:p>
            <a:pPr marL="12700" marR="5080" indent="180340">
              <a:lnSpc>
                <a:spcPts val="3500"/>
              </a:lnSpc>
              <a:spcBef>
                <a:spcPts val="300"/>
              </a:spcBef>
            </a:pPr>
            <a:r>
              <a:rPr dirty="0" sz="3000" spc="-25" b="1">
                <a:latin typeface="Arial"/>
                <a:cs typeface="Arial"/>
              </a:rPr>
              <a:t>PEOPLES </a:t>
            </a:r>
            <a:r>
              <a:rPr dirty="0" sz="3000" spc="-15" b="1">
                <a:latin typeface="Arial"/>
                <a:cs typeface="Arial"/>
              </a:rPr>
              <a:t>OF THE </a:t>
            </a:r>
            <a:r>
              <a:rPr dirty="0" sz="3000" spc="-25" b="1">
                <a:latin typeface="Arial"/>
                <a:cs typeface="Arial"/>
              </a:rPr>
              <a:t>SACRED  </a:t>
            </a:r>
            <a:r>
              <a:rPr dirty="0" sz="3000" spc="-75" b="1">
                <a:latin typeface="Arial"/>
                <a:cs typeface="Arial"/>
              </a:rPr>
              <a:t>WATERFALLS </a:t>
            </a:r>
            <a:r>
              <a:rPr dirty="0" sz="3000" spc="-15" b="1">
                <a:latin typeface="Arial"/>
                <a:cs typeface="Arial"/>
              </a:rPr>
              <a:t>AND</a:t>
            </a:r>
            <a:r>
              <a:rPr dirty="0" sz="3000" spc="-180" b="1">
                <a:latin typeface="Arial"/>
                <a:cs typeface="Arial"/>
              </a:rPr>
              <a:t> </a:t>
            </a:r>
            <a:r>
              <a:rPr dirty="0" sz="3000" spc="-20" b="1">
                <a:latin typeface="Arial"/>
                <a:cs typeface="Arial"/>
              </a:rPr>
              <a:t>TSANTSA</a:t>
            </a:r>
            <a:endParaRPr sz="30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709586" y="4250436"/>
            <a:ext cx="5858510" cy="7632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311525">
              <a:lnSpc>
                <a:spcPct val="115199"/>
              </a:lnSpc>
              <a:spcBef>
                <a:spcPts val="100"/>
              </a:spcBef>
            </a:pPr>
            <a:r>
              <a:rPr dirty="0" sz="2100" spc="5" b="1">
                <a:latin typeface="Calibri"/>
                <a:cs typeface="Calibri"/>
              </a:rPr>
              <a:t>Rubén Naichap</a:t>
            </a:r>
            <a:r>
              <a:rPr dirty="0" sz="2100" spc="-45" b="1">
                <a:latin typeface="Calibri"/>
                <a:cs typeface="Calibri"/>
              </a:rPr>
              <a:t> </a:t>
            </a:r>
            <a:r>
              <a:rPr dirty="0" sz="2100" spc="-20" b="1">
                <a:latin typeface="Calibri"/>
                <a:cs typeface="Calibri"/>
              </a:rPr>
              <a:t>Yankur  </a:t>
            </a:r>
            <a:r>
              <a:rPr dirty="0" sz="2100" b="1">
                <a:latin typeface="Calibri"/>
                <a:cs typeface="Calibri"/>
              </a:rPr>
              <a:t>President </a:t>
            </a:r>
            <a:r>
              <a:rPr dirty="0" sz="2100" spc="5" b="1">
                <a:latin typeface="Calibri"/>
                <a:cs typeface="Calibri"/>
              </a:rPr>
              <a:t>of </a:t>
            </a:r>
            <a:r>
              <a:rPr dirty="0" sz="2100" b="1">
                <a:latin typeface="Calibri"/>
                <a:cs typeface="Calibri"/>
              </a:rPr>
              <a:t>the </a:t>
            </a:r>
            <a:r>
              <a:rPr dirty="0" sz="2100" spc="-5" b="1">
                <a:latin typeface="Calibri"/>
                <a:cs typeface="Calibri"/>
              </a:rPr>
              <a:t>Zamora </a:t>
            </a:r>
            <a:r>
              <a:rPr dirty="0" sz="2100" spc="5" b="1">
                <a:latin typeface="Calibri"/>
                <a:cs typeface="Calibri"/>
              </a:rPr>
              <a:t>Chinchipe Shuar</a:t>
            </a:r>
            <a:r>
              <a:rPr dirty="0" sz="2100" spc="70" b="1">
                <a:latin typeface="Calibri"/>
                <a:cs typeface="Calibri"/>
              </a:rPr>
              <a:t> </a:t>
            </a:r>
            <a:r>
              <a:rPr dirty="0" sz="2100" spc="-5" b="1">
                <a:latin typeface="Calibri"/>
                <a:cs typeface="Calibri"/>
              </a:rPr>
              <a:t>Federation</a:t>
            </a:r>
            <a:endParaRPr sz="21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050783" y="293115"/>
            <a:ext cx="1456944" cy="935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4472917" y="6765705"/>
            <a:ext cx="4885690" cy="367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35"/>
              </a:lnSpc>
            </a:pPr>
            <a:r>
              <a:rPr dirty="0" sz="2200" spc="10" b="1">
                <a:latin typeface="Calibri"/>
                <a:cs typeface="Calibri"/>
              </a:rPr>
              <a:t>ZAMORA CHINCHIPE </a:t>
            </a:r>
            <a:r>
              <a:rPr dirty="0" sz="2200" b="1">
                <a:latin typeface="Calibri"/>
                <a:cs typeface="Calibri"/>
              </a:rPr>
              <a:t>SHUAR</a:t>
            </a:r>
            <a:r>
              <a:rPr dirty="0" sz="2200" spc="-15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FEDERATION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68" y="437895"/>
            <a:ext cx="1645285" cy="604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P</a:t>
            </a:r>
            <a:r>
              <a:rPr dirty="0" sz="3800" spc="-45" i="0">
                <a:solidFill>
                  <a:srgbClr val="1A578E"/>
                </a:solidFill>
                <a:latin typeface="Calibri"/>
                <a:cs typeface="Calibri"/>
              </a:rPr>
              <a:t>r</a:t>
            </a:r>
            <a:r>
              <a:rPr dirty="0" sz="3800" spc="10" i="0">
                <a:solidFill>
                  <a:srgbClr val="1A578E"/>
                </a:solidFill>
                <a:latin typeface="Calibri"/>
                <a:cs typeface="Calibri"/>
              </a:rPr>
              <a:t>oj</a:t>
            </a: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e</a:t>
            </a:r>
            <a:r>
              <a:rPr dirty="0" sz="3800" spc="10" i="0">
                <a:solidFill>
                  <a:srgbClr val="1A578E"/>
                </a:solidFill>
                <a:latin typeface="Calibri"/>
                <a:cs typeface="Calibri"/>
              </a:rPr>
              <a:t>c</a:t>
            </a: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ts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1069" y="1122532"/>
            <a:ext cx="5277485" cy="4110354"/>
          </a:xfrm>
          <a:custGeom>
            <a:avLst/>
            <a:gdLst/>
            <a:ahLst/>
            <a:cxnLst/>
            <a:rect l="l" t="t" r="r" b="b"/>
            <a:pathLst>
              <a:path w="5277485" h="4110354">
                <a:moveTo>
                  <a:pt x="5071957" y="0"/>
                </a:moveTo>
                <a:lnTo>
                  <a:pt x="205518" y="0"/>
                </a:lnTo>
                <a:lnTo>
                  <a:pt x="158394" y="5427"/>
                </a:lnTo>
                <a:lnTo>
                  <a:pt x="115136" y="20889"/>
                </a:lnTo>
                <a:lnTo>
                  <a:pt x="76977" y="45150"/>
                </a:lnTo>
                <a:lnTo>
                  <a:pt x="45150" y="76977"/>
                </a:lnTo>
                <a:lnTo>
                  <a:pt x="20889" y="115136"/>
                </a:lnTo>
                <a:lnTo>
                  <a:pt x="5427" y="158394"/>
                </a:lnTo>
                <a:lnTo>
                  <a:pt x="0" y="205517"/>
                </a:lnTo>
                <a:lnTo>
                  <a:pt x="0" y="3904800"/>
                </a:lnTo>
                <a:lnTo>
                  <a:pt x="5427" y="3951923"/>
                </a:lnTo>
                <a:lnTo>
                  <a:pt x="20889" y="3995182"/>
                </a:lnTo>
                <a:lnTo>
                  <a:pt x="45150" y="4033341"/>
                </a:lnTo>
                <a:lnTo>
                  <a:pt x="76977" y="4065168"/>
                </a:lnTo>
                <a:lnTo>
                  <a:pt x="115136" y="4089429"/>
                </a:lnTo>
                <a:lnTo>
                  <a:pt x="158394" y="4104890"/>
                </a:lnTo>
                <a:lnTo>
                  <a:pt x="205518" y="4110318"/>
                </a:lnTo>
                <a:lnTo>
                  <a:pt x="5071957" y="4110318"/>
                </a:lnTo>
                <a:lnTo>
                  <a:pt x="5119081" y="4104890"/>
                </a:lnTo>
                <a:lnTo>
                  <a:pt x="5162339" y="4089429"/>
                </a:lnTo>
                <a:lnTo>
                  <a:pt x="5200499" y="4065168"/>
                </a:lnTo>
                <a:lnTo>
                  <a:pt x="5232326" y="4033341"/>
                </a:lnTo>
                <a:lnTo>
                  <a:pt x="5256587" y="3995182"/>
                </a:lnTo>
                <a:lnTo>
                  <a:pt x="5272048" y="3951923"/>
                </a:lnTo>
                <a:lnTo>
                  <a:pt x="5277476" y="3904800"/>
                </a:lnTo>
                <a:lnTo>
                  <a:pt x="5277476" y="205517"/>
                </a:lnTo>
                <a:lnTo>
                  <a:pt x="5272048" y="158394"/>
                </a:lnTo>
                <a:lnTo>
                  <a:pt x="5256587" y="115136"/>
                </a:lnTo>
                <a:lnTo>
                  <a:pt x="5232326" y="76977"/>
                </a:lnTo>
                <a:lnTo>
                  <a:pt x="5200499" y="45150"/>
                </a:lnTo>
                <a:lnTo>
                  <a:pt x="5162339" y="20889"/>
                </a:lnTo>
                <a:lnTo>
                  <a:pt x="5119081" y="5427"/>
                </a:lnTo>
                <a:lnTo>
                  <a:pt x="5071957" y="0"/>
                </a:lnTo>
                <a:close/>
              </a:path>
            </a:pathLst>
          </a:custGeom>
          <a:solidFill>
            <a:srgbClr val="548235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1069" y="1122532"/>
            <a:ext cx="5277485" cy="4110354"/>
          </a:xfrm>
          <a:custGeom>
            <a:avLst/>
            <a:gdLst/>
            <a:ahLst/>
            <a:cxnLst/>
            <a:rect l="l" t="t" r="r" b="b"/>
            <a:pathLst>
              <a:path w="5277485" h="4110354">
                <a:moveTo>
                  <a:pt x="0" y="205518"/>
                </a:moveTo>
                <a:lnTo>
                  <a:pt x="5427" y="158394"/>
                </a:lnTo>
                <a:lnTo>
                  <a:pt x="20889" y="115136"/>
                </a:lnTo>
                <a:lnTo>
                  <a:pt x="45149" y="76977"/>
                </a:lnTo>
                <a:lnTo>
                  <a:pt x="76976" y="45150"/>
                </a:lnTo>
                <a:lnTo>
                  <a:pt x="115136" y="20889"/>
                </a:lnTo>
                <a:lnTo>
                  <a:pt x="158394" y="5427"/>
                </a:lnTo>
                <a:lnTo>
                  <a:pt x="205517" y="0"/>
                </a:lnTo>
                <a:lnTo>
                  <a:pt x="5071957" y="0"/>
                </a:lnTo>
                <a:lnTo>
                  <a:pt x="5119081" y="5427"/>
                </a:lnTo>
                <a:lnTo>
                  <a:pt x="5162339" y="20889"/>
                </a:lnTo>
                <a:lnTo>
                  <a:pt x="5200499" y="45150"/>
                </a:lnTo>
                <a:lnTo>
                  <a:pt x="5232326" y="76977"/>
                </a:lnTo>
                <a:lnTo>
                  <a:pt x="5256586" y="115136"/>
                </a:lnTo>
                <a:lnTo>
                  <a:pt x="5272048" y="158394"/>
                </a:lnTo>
                <a:lnTo>
                  <a:pt x="5277475" y="205518"/>
                </a:lnTo>
                <a:lnTo>
                  <a:pt x="5277475" y="3904800"/>
                </a:lnTo>
                <a:lnTo>
                  <a:pt x="5272048" y="3951923"/>
                </a:lnTo>
                <a:lnTo>
                  <a:pt x="5256586" y="3995182"/>
                </a:lnTo>
                <a:lnTo>
                  <a:pt x="5232326" y="4033341"/>
                </a:lnTo>
                <a:lnTo>
                  <a:pt x="5200499" y="4065168"/>
                </a:lnTo>
                <a:lnTo>
                  <a:pt x="5162339" y="4089429"/>
                </a:lnTo>
                <a:lnTo>
                  <a:pt x="5119081" y="4104890"/>
                </a:lnTo>
                <a:lnTo>
                  <a:pt x="5071957" y="4110318"/>
                </a:lnTo>
                <a:lnTo>
                  <a:pt x="205517" y="4110318"/>
                </a:lnTo>
                <a:lnTo>
                  <a:pt x="158394" y="4104890"/>
                </a:lnTo>
                <a:lnTo>
                  <a:pt x="115136" y="4089429"/>
                </a:lnTo>
                <a:lnTo>
                  <a:pt x="76976" y="4065168"/>
                </a:lnTo>
                <a:lnTo>
                  <a:pt x="45149" y="4033341"/>
                </a:lnTo>
                <a:lnTo>
                  <a:pt x="20889" y="3995182"/>
                </a:lnTo>
                <a:lnTo>
                  <a:pt x="5427" y="3951923"/>
                </a:lnTo>
                <a:lnTo>
                  <a:pt x="0" y="3904800"/>
                </a:lnTo>
                <a:lnTo>
                  <a:pt x="0" y="205518"/>
                </a:lnTo>
                <a:close/>
              </a:path>
            </a:pathLst>
          </a:custGeom>
          <a:ln w="1347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78593" y="1379187"/>
            <a:ext cx="955675" cy="2853055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7015"/>
              </a:lnSpc>
            </a:pPr>
            <a:r>
              <a:rPr dirty="0" sz="6000" spc="25">
                <a:solidFill>
                  <a:srgbClr val="FFFFFF"/>
                </a:solidFill>
                <a:latin typeface="Calibri"/>
                <a:cs typeface="Calibri"/>
              </a:rPr>
              <a:t>CU</a:t>
            </a:r>
            <a:r>
              <a:rPr dirty="0" sz="6000" spc="-425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dirty="0" sz="6000" spc="25">
                <a:solidFill>
                  <a:srgbClr val="FFFFFF"/>
                </a:solidFill>
                <a:latin typeface="Calibri"/>
                <a:cs typeface="Calibri"/>
              </a:rPr>
              <a:t>TURE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613865" y="1144523"/>
            <a:ext cx="3789045" cy="3646804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543560">
              <a:lnSpc>
                <a:spcPts val="2300"/>
              </a:lnSpc>
              <a:spcBef>
                <a:spcPts val="360"/>
              </a:spcBef>
            </a:pPr>
            <a:r>
              <a:rPr dirty="0" sz="2100" spc="5" b="1">
                <a:solidFill>
                  <a:srgbClr val="FFFFFF"/>
                </a:solidFill>
                <a:latin typeface="Calibri"/>
                <a:cs typeface="Calibri"/>
              </a:rPr>
              <a:t>Shuar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Cultural </a:t>
            </a:r>
            <a:r>
              <a:rPr dirty="0" sz="2100" spc="-5" b="1">
                <a:solidFill>
                  <a:srgbClr val="FFFFFF"/>
                </a:solidFill>
                <a:latin typeface="Calibri"/>
                <a:cs typeface="Calibri"/>
              </a:rPr>
              <a:t>Interpretation 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Center</a:t>
            </a:r>
            <a:endParaRPr sz="2100">
              <a:latin typeface="Calibri"/>
              <a:cs typeface="Calibri"/>
            </a:endParaRPr>
          </a:p>
          <a:p>
            <a:pPr marL="227965" indent="-215265">
              <a:lnSpc>
                <a:spcPct val="100000"/>
              </a:lnSpc>
              <a:spcBef>
                <a:spcPts val="650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Investment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construction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and</a:t>
            </a:r>
            <a:r>
              <a:rPr dirty="0" sz="1500" spc="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equipment.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700"/>
              </a:lnSpc>
              <a:spcBef>
                <a:spcPts val="895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Is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located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ancestral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indigenous territory and 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was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built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on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Shuar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communal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lands.</a:t>
            </a:r>
            <a:endParaRPr sz="1500">
              <a:latin typeface="Calibri"/>
              <a:cs typeface="Calibri"/>
            </a:endParaRPr>
          </a:p>
          <a:p>
            <a:pPr marL="227965" indent="-215265">
              <a:lnSpc>
                <a:spcPct val="100000"/>
              </a:lnSpc>
              <a:spcBef>
                <a:spcPts val="360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Seeks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to conserve Shuar culture</a:t>
            </a:r>
            <a:r>
              <a:rPr dirty="0" sz="1500" spc="-3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through:</a:t>
            </a:r>
            <a:endParaRPr sz="15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spcBef>
                <a:spcPts val="565"/>
              </a:spcBef>
              <a:buChar char="-"/>
              <a:tabLst>
                <a:tab pos="106045" algn="l"/>
              </a:tabLst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Business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ventures</a:t>
            </a:r>
            <a:endParaRPr sz="14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spcBef>
                <a:spcPts val="409"/>
              </a:spcBef>
              <a:buChar char="-"/>
              <a:tabLst>
                <a:tab pos="106045" algn="l"/>
              </a:tabLst>
            </a:pP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Research</a:t>
            </a:r>
            <a:endParaRPr sz="14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spcBef>
                <a:spcPts val="430"/>
              </a:spcBef>
              <a:buChar char="-"/>
              <a:tabLst>
                <a:tab pos="106045" algn="l"/>
              </a:tabLst>
            </a:pPr>
            <a:r>
              <a:rPr dirty="0" sz="1400" spc="-10">
                <a:solidFill>
                  <a:srgbClr val="FFFFFF"/>
                </a:solidFill>
                <a:latin typeface="Calibri"/>
                <a:cs typeface="Calibri"/>
              </a:rPr>
              <a:t>Capacity</a:t>
            </a:r>
            <a:r>
              <a:rPr dirty="0" sz="14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building</a:t>
            </a:r>
            <a:endParaRPr sz="1400">
              <a:latin typeface="Calibri"/>
              <a:cs typeface="Calibri"/>
            </a:endParaRPr>
          </a:p>
          <a:p>
            <a:pPr marL="105410" indent="-92710">
              <a:lnSpc>
                <a:spcPct val="100000"/>
              </a:lnSpc>
              <a:spcBef>
                <a:spcPts val="409"/>
              </a:spcBef>
              <a:buChar char="-"/>
              <a:tabLst>
                <a:tab pos="106045" algn="l"/>
              </a:tabLst>
            </a:pPr>
            <a:r>
              <a:rPr dirty="0" sz="1400" spc="-15">
                <a:solidFill>
                  <a:srgbClr val="FFFFFF"/>
                </a:solidFill>
                <a:latin typeface="Calibri"/>
                <a:cs typeface="Calibri"/>
              </a:rPr>
              <a:t>Museum</a:t>
            </a:r>
            <a:endParaRPr sz="1400">
              <a:latin typeface="Calibri"/>
              <a:cs typeface="Calibri"/>
            </a:endParaRPr>
          </a:p>
          <a:p>
            <a:pPr marL="12700" marR="111760">
              <a:lnSpc>
                <a:spcPct val="91000"/>
              </a:lnSpc>
              <a:spcBef>
                <a:spcPts val="600"/>
              </a:spcBef>
            </a:pP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4.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Creation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Cultural </a:t>
            </a:r>
            <a:r>
              <a:rPr dirty="0" sz="1500" spc="-30">
                <a:solidFill>
                  <a:srgbClr val="FFFFFF"/>
                </a:solidFill>
                <a:latin typeface="Calibri"/>
                <a:cs typeface="Calibri"/>
              </a:rPr>
              <a:t>Tourism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Consortium  including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several stakeholders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having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vision to 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create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Shuar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30">
                <a:solidFill>
                  <a:srgbClr val="FFFFFF"/>
                </a:solidFill>
                <a:latin typeface="Calibri"/>
                <a:cs typeface="Calibri"/>
              </a:rPr>
              <a:t>company.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747268" y="5358892"/>
            <a:ext cx="8293100" cy="1315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 indent="-76200">
              <a:lnSpc>
                <a:spcPts val="2030"/>
              </a:lnSpc>
              <a:spcBef>
                <a:spcPts val="100"/>
              </a:spcBef>
              <a:buSzPct val="94117"/>
              <a:buFont typeface="Arial"/>
              <a:buChar char="•"/>
              <a:tabLst>
                <a:tab pos="89535" algn="l"/>
              </a:tabLst>
            </a:pPr>
            <a:r>
              <a:rPr dirty="0" sz="1700" spc="-10" b="1">
                <a:solidFill>
                  <a:srgbClr val="548235"/>
                </a:solidFill>
                <a:latin typeface="Calibri"/>
                <a:cs typeface="Calibri"/>
              </a:rPr>
              <a:t>Challenge:</a:t>
            </a:r>
            <a:endParaRPr sz="1700">
              <a:latin typeface="Calibri"/>
              <a:cs typeface="Calibri"/>
            </a:endParaRPr>
          </a:p>
          <a:p>
            <a:pPr marL="315595" marR="5080" indent="-302895">
              <a:lnSpc>
                <a:spcPts val="1989"/>
              </a:lnSpc>
              <a:spcBef>
                <a:spcPts val="95"/>
              </a:spcBef>
              <a:buChar char="-"/>
              <a:tabLst>
                <a:tab pos="315595" algn="l"/>
                <a:tab pos="316230" algn="l"/>
              </a:tabLst>
            </a:pPr>
            <a:r>
              <a:rPr dirty="0" sz="1700" spc="-80">
                <a:latin typeface="Calibri"/>
                <a:cs typeface="Calibri"/>
              </a:rPr>
              <a:t>To </a:t>
            </a:r>
            <a:r>
              <a:rPr dirty="0" sz="1700" spc="-10">
                <a:latin typeface="Calibri"/>
                <a:cs typeface="Calibri"/>
              </a:rPr>
              <a:t>ensure </a:t>
            </a:r>
            <a:r>
              <a:rPr dirty="0" sz="1700" spc="-5">
                <a:latin typeface="Calibri"/>
                <a:cs typeface="Calibri"/>
              </a:rPr>
              <a:t>the </a:t>
            </a:r>
            <a:r>
              <a:rPr dirty="0" sz="1700" spc="-10">
                <a:latin typeface="Calibri"/>
                <a:cs typeface="Calibri"/>
              </a:rPr>
              <a:t>sustainability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10">
                <a:latin typeface="Calibri"/>
                <a:cs typeface="Calibri"/>
              </a:rPr>
              <a:t>cultural strengthening </a:t>
            </a:r>
            <a:r>
              <a:rPr dirty="0" sz="1700" spc="-5">
                <a:latin typeface="Calibri"/>
                <a:cs typeface="Calibri"/>
              </a:rPr>
              <a:t>projects in </a:t>
            </a:r>
            <a:r>
              <a:rPr dirty="0" sz="1700">
                <a:latin typeface="Calibri"/>
                <a:cs typeface="Calibri"/>
              </a:rPr>
              <a:t>a </a:t>
            </a:r>
            <a:r>
              <a:rPr dirty="0" sz="1700" spc="-10">
                <a:latin typeface="Calibri"/>
                <a:cs typeface="Calibri"/>
              </a:rPr>
              <a:t>province </a:t>
            </a:r>
            <a:r>
              <a:rPr dirty="0" sz="1700" spc="-5">
                <a:latin typeface="Calibri"/>
                <a:cs typeface="Calibri"/>
              </a:rPr>
              <a:t>where the  tourism industry has </a:t>
            </a:r>
            <a:r>
              <a:rPr dirty="0" sz="1700" spc="-15">
                <a:latin typeface="Calibri"/>
                <a:cs typeface="Calibri"/>
              </a:rPr>
              <a:t>yet </a:t>
            </a:r>
            <a:r>
              <a:rPr dirty="0" sz="1700" spc="-10">
                <a:latin typeface="Calibri"/>
                <a:cs typeface="Calibri"/>
              </a:rPr>
              <a:t>to </a:t>
            </a:r>
            <a:r>
              <a:rPr dirty="0" sz="1700" spc="-5">
                <a:latin typeface="Calibri"/>
                <a:cs typeface="Calibri"/>
              </a:rPr>
              <a:t>be</a:t>
            </a:r>
            <a:r>
              <a:rPr dirty="0" sz="1700" spc="20">
                <a:latin typeface="Calibri"/>
                <a:cs typeface="Calibri"/>
              </a:rPr>
              <a:t> </a:t>
            </a:r>
            <a:r>
              <a:rPr dirty="0" sz="1700" spc="-5">
                <a:latin typeface="Calibri"/>
                <a:cs typeface="Calibri"/>
              </a:rPr>
              <a:t>developed.</a:t>
            </a:r>
            <a:endParaRPr sz="1700">
              <a:latin typeface="Calibri"/>
              <a:cs typeface="Calibri"/>
            </a:endParaRPr>
          </a:p>
          <a:p>
            <a:pPr marL="315595" marR="5080" indent="-302895">
              <a:lnSpc>
                <a:spcPts val="1989"/>
              </a:lnSpc>
              <a:spcBef>
                <a:spcPts val="125"/>
              </a:spcBef>
              <a:buChar char="-"/>
              <a:tabLst>
                <a:tab pos="315595" algn="l"/>
                <a:tab pos="316230" algn="l"/>
              </a:tabLst>
            </a:pPr>
            <a:r>
              <a:rPr dirty="0" sz="1700" spc="-5">
                <a:latin typeface="Calibri"/>
                <a:cs typeface="Calibri"/>
              </a:rPr>
              <a:t>Capacity </a:t>
            </a:r>
            <a:r>
              <a:rPr dirty="0" sz="1700" spc="-10">
                <a:latin typeface="Calibri"/>
                <a:cs typeface="Calibri"/>
              </a:rPr>
              <a:t>building </a:t>
            </a:r>
            <a:r>
              <a:rPr dirty="0" sz="1700" spc="-5">
                <a:latin typeface="Calibri"/>
                <a:cs typeface="Calibri"/>
              </a:rPr>
              <a:t>and </a:t>
            </a:r>
            <a:r>
              <a:rPr dirty="0" sz="1700">
                <a:latin typeface="Calibri"/>
                <a:cs typeface="Calibri"/>
              </a:rPr>
              <a:t>a </a:t>
            </a:r>
            <a:r>
              <a:rPr dirty="0" sz="1700" spc="-10">
                <a:latin typeface="Calibri"/>
                <a:cs typeface="Calibri"/>
              </a:rPr>
              <a:t>sustainable </a:t>
            </a:r>
            <a:r>
              <a:rPr dirty="0" sz="1700" spc="-5">
                <a:latin typeface="Calibri"/>
                <a:cs typeface="Calibri"/>
              </a:rPr>
              <a:t>vision </a:t>
            </a:r>
            <a:r>
              <a:rPr dirty="0" sz="1700" spc="-10">
                <a:latin typeface="Calibri"/>
                <a:cs typeface="Calibri"/>
              </a:rPr>
              <a:t>that considers </a:t>
            </a:r>
            <a:r>
              <a:rPr dirty="0" sz="1700" spc="-5">
                <a:latin typeface="Calibri"/>
                <a:cs typeface="Calibri"/>
              </a:rPr>
              <a:t>the </a:t>
            </a:r>
            <a:r>
              <a:rPr dirty="0" sz="1700" spc="-10">
                <a:latin typeface="Calibri"/>
                <a:cs typeface="Calibri"/>
              </a:rPr>
              <a:t>current reality facing </a:t>
            </a:r>
            <a:r>
              <a:rPr dirty="0" sz="1700" spc="-5">
                <a:latin typeface="Calibri"/>
                <a:cs typeface="Calibri"/>
              </a:rPr>
              <a:t>Shuar  communities.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779658" y="1946718"/>
            <a:ext cx="3346279" cy="209196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5779658" y="599996"/>
            <a:ext cx="3346279" cy="15910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5773080" y="3602506"/>
            <a:ext cx="3358979" cy="1790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68" y="602488"/>
            <a:ext cx="1645285" cy="604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P</a:t>
            </a:r>
            <a:r>
              <a:rPr dirty="0" sz="3800" spc="-45" i="0">
                <a:solidFill>
                  <a:srgbClr val="1A578E"/>
                </a:solidFill>
                <a:latin typeface="Calibri"/>
                <a:cs typeface="Calibri"/>
              </a:rPr>
              <a:t>r</a:t>
            </a:r>
            <a:r>
              <a:rPr dirty="0" sz="3800" spc="10" i="0">
                <a:solidFill>
                  <a:srgbClr val="1A578E"/>
                </a:solidFill>
                <a:latin typeface="Calibri"/>
                <a:cs typeface="Calibri"/>
              </a:rPr>
              <a:t>oj</a:t>
            </a: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e</a:t>
            </a:r>
            <a:r>
              <a:rPr dirty="0" sz="3800" spc="10" i="0">
                <a:solidFill>
                  <a:srgbClr val="1A578E"/>
                </a:solidFill>
                <a:latin typeface="Calibri"/>
                <a:cs typeface="Calibri"/>
              </a:rPr>
              <a:t>c</a:t>
            </a: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ts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70870" y="1464884"/>
            <a:ext cx="5073015" cy="3681729"/>
          </a:xfrm>
          <a:custGeom>
            <a:avLst/>
            <a:gdLst/>
            <a:ahLst/>
            <a:cxnLst/>
            <a:rect l="l" t="t" r="r" b="b"/>
            <a:pathLst>
              <a:path w="5073015" h="3681729">
                <a:moveTo>
                  <a:pt x="4888754" y="0"/>
                </a:moveTo>
                <a:lnTo>
                  <a:pt x="184084" y="0"/>
                </a:lnTo>
                <a:lnTo>
                  <a:pt x="135147" y="6575"/>
                </a:lnTo>
                <a:lnTo>
                  <a:pt x="91173" y="25133"/>
                </a:lnTo>
                <a:lnTo>
                  <a:pt x="53917" y="53917"/>
                </a:lnTo>
                <a:lnTo>
                  <a:pt x="25132" y="91173"/>
                </a:lnTo>
                <a:lnTo>
                  <a:pt x="6575" y="135148"/>
                </a:lnTo>
                <a:lnTo>
                  <a:pt x="0" y="184085"/>
                </a:lnTo>
                <a:lnTo>
                  <a:pt x="0" y="3497635"/>
                </a:lnTo>
                <a:lnTo>
                  <a:pt x="6575" y="3546572"/>
                </a:lnTo>
                <a:lnTo>
                  <a:pt x="25132" y="3590546"/>
                </a:lnTo>
                <a:lnTo>
                  <a:pt x="53917" y="3627803"/>
                </a:lnTo>
                <a:lnTo>
                  <a:pt x="91173" y="3656587"/>
                </a:lnTo>
                <a:lnTo>
                  <a:pt x="135147" y="3675144"/>
                </a:lnTo>
                <a:lnTo>
                  <a:pt x="184084" y="3681719"/>
                </a:lnTo>
                <a:lnTo>
                  <a:pt x="4888754" y="3681719"/>
                </a:lnTo>
                <a:lnTo>
                  <a:pt x="4937691" y="3675144"/>
                </a:lnTo>
                <a:lnTo>
                  <a:pt x="4981665" y="3656587"/>
                </a:lnTo>
                <a:lnTo>
                  <a:pt x="5018921" y="3627803"/>
                </a:lnTo>
                <a:lnTo>
                  <a:pt x="5047706" y="3590546"/>
                </a:lnTo>
                <a:lnTo>
                  <a:pt x="5066263" y="3546572"/>
                </a:lnTo>
                <a:lnTo>
                  <a:pt x="5072839" y="3497635"/>
                </a:lnTo>
                <a:lnTo>
                  <a:pt x="5072839" y="184085"/>
                </a:lnTo>
                <a:lnTo>
                  <a:pt x="5066263" y="135148"/>
                </a:lnTo>
                <a:lnTo>
                  <a:pt x="5047706" y="91173"/>
                </a:lnTo>
                <a:lnTo>
                  <a:pt x="5018921" y="53917"/>
                </a:lnTo>
                <a:lnTo>
                  <a:pt x="4981665" y="25133"/>
                </a:lnTo>
                <a:lnTo>
                  <a:pt x="4937691" y="6575"/>
                </a:lnTo>
                <a:lnTo>
                  <a:pt x="4888754" y="0"/>
                </a:lnTo>
                <a:close/>
              </a:path>
            </a:pathLst>
          </a:custGeom>
          <a:solidFill>
            <a:srgbClr val="2F5597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0870" y="1464884"/>
            <a:ext cx="5073015" cy="3681729"/>
          </a:xfrm>
          <a:custGeom>
            <a:avLst/>
            <a:gdLst/>
            <a:ahLst/>
            <a:cxnLst/>
            <a:rect l="l" t="t" r="r" b="b"/>
            <a:pathLst>
              <a:path w="5073015" h="3681729">
                <a:moveTo>
                  <a:pt x="0" y="184084"/>
                </a:moveTo>
                <a:lnTo>
                  <a:pt x="6575" y="135147"/>
                </a:lnTo>
                <a:lnTo>
                  <a:pt x="25132" y="91173"/>
                </a:lnTo>
                <a:lnTo>
                  <a:pt x="53917" y="53917"/>
                </a:lnTo>
                <a:lnTo>
                  <a:pt x="91173" y="25132"/>
                </a:lnTo>
                <a:lnTo>
                  <a:pt x="135147" y="6575"/>
                </a:lnTo>
                <a:lnTo>
                  <a:pt x="184084" y="0"/>
                </a:lnTo>
                <a:lnTo>
                  <a:pt x="4888753" y="0"/>
                </a:lnTo>
                <a:lnTo>
                  <a:pt x="4937690" y="6575"/>
                </a:lnTo>
                <a:lnTo>
                  <a:pt x="4981664" y="25132"/>
                </a:lnTo>
                <a:lnTo>
                  <a:pt x="5018921" y="53917"/>
                </a:lnTo>
                <a:lnTo>
                  <a:pt x="5047705" y="91173"/>
                </a:lnTo>
                <a:lnTo>
                  <a:pt x="5066262" y="135147"/>
                </a:lnTo>
                <a:lnTo>
                  <a:pt x="5072838" y="184084"/>
                </a:lnTo>
                <a:lnTo>
                  <a:pt x="5072838" y="3497635"/>
                </a:lnTo>
                <a:lnTo>
                  <a:pt x="5066262" y="3546572"/>
                </a:lnTo>
                <a:lnTo>
                  <a:pt x="5047705" y="3590546"/>
                </a:lnTo>
                <a:lnTo>
                  <a:pt x="5018921" y="3627802"/>
                </a:lnTo>
                <a:lnTo>
                  <a:pt x="4981664" y="3656586"/>
                </a:lnTo>
                <a:lnTo>
                  <a:pt x="4937690" y="3675144"/>
                </a:lnTo>
                <a:lnTo>
                  <a:pt x="4888753" y="3681719"/>
                </a:lnTo>
                <a:lnTo>
                  <a:pt x="184084" y="3681719"/>
                </a:lnTo>
                <a:lnTo>
                  <a:pt x="135147" y="3675144"/>
                </a:lnTo>
                <a:lnTo>
                  <a:pt x="91173" y="3656586"/>
                </a:lnTo>
                <a:lnTo>
                  <a:pt x="53917" y="3627802"/>
                </a:lnTo>
                <a:lnTo>
                  <a:pt x="25132" y="3590546"/>
                </a:lnTo>
                <a:lnTo>
                  <a:pt x="6575" y="3546572"/>
                </a:lnTo>
                <a:lnTo>
                  <a:pt x="0" y="3497635"/>
                </a:lnTo>
                <a:lnTo>
                  <a:pt x="0" y="184084"/>
                </a:lnTo>
                <a:close/>
              </a:path>
            </a:pathLst>
          </a:custGeom>
          <a:ln w="1347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47980" y="1674084"/>
            <a:ext cx="800735" cy="277749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860"/>
              </a:lnSpc>
            </a:pPr>
            <a:r>
              <a:rPr dirty="0" sz="5000" spc="-1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dirty="0" sz="5000" spc="-15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dirty="0" sz="5000" spc="-55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dirty="0" sz="5000" spc="-45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dirty="0" sz="5000" spc="-15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dirty="0" sz="5000" spc="-10">
                <a:solidFill>
                  <a:srgbClr val="FFFFFF"/>
                </a:solidFill>
                <a:latin typeface="Calibri"/>
                <a:cs typeface="Calibri"/>
              </a:rPr>
              <a:t>OC</a:t>
            </a:r>
            <a:r>
              <a:rPr dirty="0" sz="5000">
                <a:solidFill>
                  <a:srgbClr val="FFFFFF"/>
                </a:solidFill>
                <a:latin typeface="Calibri"/>
                <a:cs typeface="Calibri"/>
              </a:rPr>
              <a:t>K</a:t>
            </a:r>
            <a:endParaRPr sz="50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72737" y="1384778"/>
            <a:ext cx="3784600" cy="2973705"/>
          </a:xfrm>
          <a:prstGeom prst="rect">
            <a:avLst/>
          </a:prstGeom>
        </p:spPr>
        <p:txBody>
          <a:bodyPr wrap="square" lIns="0" tIns="116839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919"/>
              </a:spcBef>
            </a:pPr>
            <a:r>
              <a:rPr dirty="0" sz="2100" spc="-5" b="1">
                <a:solidFill>
                  <a:srgbClr val="FFFFFF"/>
                </a:solidFill>
                <a:latin typeface="Calibri"/>
                <a:cs typeface="Calibri"/>
              </a:rPr>
              <a:t>ECOLAC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(Kunki</a:t>
            </a:r>
            <a:r>
              <a:rPr dirty="0" sz="2100" spc="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100" spc="5" b="1">
                <a:solidFill>
                  <a:srgbClr val="FFFFFF"/>
                </a:solidFill>
                <a:latin typeface="Calibri"/>
                <a:cs typeface="Calibri"/>
              </a:rPr>
              <a:t>Community)</a:t>
            </a:r>
            <a:endParaRPr sz="2100">
              <a:latin typeface="Calibri"/>
              <a:cs typeface="Calibri"/>
            </a:endParaRPr>
          </a:p>
          <a:p>
            <a:pPr marL="12700" marR="113030">
              <a:lnSpc>
                <a:spcPts val="1700"/>
              </a:lnSpc>
              <a:spcBef>
                <a:spcPts val="1005"/>
              </a:spcBef>
            </a:pPr>
            <a:r>
              <a:rPr dirty="0" sz="1700" spc="-5" b="1">
                <a:solidFill>
                  <a:srgbClr val="FFFFFF"/>
                </a:solidFill>
                <a:latin typeface="Calibri"/>
                <a:cs typeface="Calibri"/>
              </a:rPr>
              <a:t>1.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Replicate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successful local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project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in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Shuar 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community.</a:t>
            </a:r>
            <a:endParaRPr sz="15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65"/>
              </a:spcBef>
              <a:buChar char="-"/>
              <a:tabLst>
                <a:tab pos="113664" algn="l"/>
              </a:tabLst>
            </a:pP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Strengthen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the dairy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production</a:t>
            </a:r>
            <a:r>
              <a:rPr dirty="0" sz="1500" spc="-4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chain.</a:t>
            </a:r>
            <a:endParaRPr sz="1500">
              <a:latin typeface="Calibri"/>
              <a:cs typeface="Calibri"/>
            </a:endParaRPr>
          </a:p>
          <a:p>
            <a:pPr algn="just" marL="12700" marR="16510">
              <a:lnSpc>
                <a:spcPct val="91300"/>
              </a:lnSpc>
              <a:spcBef>
                <a:spcPts val="565"/>
              </a:spcBef>
              <a:buChar char="-"/>
              <a:tabLst>
                <a:tab pos="113664" algn="l"/>
              </a:tabLst>
            </a:pP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Technological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innovations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and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strategies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aimed 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at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increasing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quantity and quality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milk and 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meat products.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ts val="1580"/>
              </a:lnSpc>
              <a:spcBef>
                <a:spcPts val="645"/>
              </a:spcBef>
              <a:buChar char="-"/>
              <a:tabLst>
                <a:tab pos="113664" algn="l"/>
              </a:tabLst>
            </a:pP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Financing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through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Ecuadorian Development 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Bank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 (BanEcuador).</a:t>
            </a:r>
            <a:endParaRPr sz="1500">
              <a:latin typeface="Calibri"/>
              <a:cs typeface="Calibri"/>
            </a:endParaRPr>
          </a:p>
          <a:p>
            <a:pPr marL="12700" marR="50165">
              <a:lnSpc>
                <a:spcPts val="1610"/>
              </a:lnSpc>
              <a:spcBef>
                <a:spcPts val="705"/>
              </a:spcBef>
              <a:buChar char="-"/>
              <a:tabLst>
                <a:tab pos="113664" algn="l"/>
              </a:tabLst>
            </a:pP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Around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122 head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cattle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will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be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raised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among 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18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Shuar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families.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22859" y="5279644"/>
            <a:ext cx="8482330" cy="131191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 indent="-76200">
              <a:lnSpc>
                <a:spcPts val="2014"/>
              </a:lnSpc>
              <a:spcBef>
                <a:spcPts val="100"/>
              </a:spcBef>
              <a:buSzPct val="94117"/>
              <a:buFont typeface="Arial"/>
              <a:buChar char="•"/>
              <a:tabLst>
                <a:tab pos="89535" algn="l"/>
              </a:tabLst>
            </a:pPr>
            <a:r>
              <a:rPr dirty="0" sz="1700" spc="-10" b="1">
                <a:solidFill>
                  <a:srgbClr val="1A578E"/>
                </a:solidFill>
                <a:latin typeface="Calibri"/>
                <a:cs typeface="Calibri"/>
              </a:rPr>
              <a:t>Identified</a:t>
            </a:r>
            <a:r>
              <a:rPr dirty="0" sz="1700" spc="-5" b="1">
                <a:solidFill>
                  <a:srgbClr val="1A578E"/>
                </a:solidFill>
                <a:latin typeface="Calibri"/>
                <a:cs typeface="Calibri"/>
              </a:rPr>
              <a:t> </a:t>
            </a:r>
            <a:r>
              <a:rPr dirty="0" sz="1700" spc="-10" b="1">
                <a:solidFill>
                  <a:srgbClr val="1A578E"/>
                </a:solidFill>
                <a:latin typeface="Calibri"/>
                <a:cs typeface="Calibri"/>
              </a:rPr>
              <a:t>limitations: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2005"/>
              </a:lnSpc>
              <a:tabLst>
                <a:tab pos="315595" algn="l"/>
              </a:tabLst>
            </a:pPr>
            <a:r>
              <a:rPr dirty="0" sz="1700">
                <a:latin typeface="Calibri"/>
                <a:cs typeface="Calibri"/>
              </a:rPr>
              <a:t>-	</a:t>
            </a:r>
            <a:r>
              <a:rPr dirty="0" sz="1700" spc="-5">
                <a:latin typeface="Calibri"/>
                <a:cs typeface="Calibri"/>
              </a:rPr>
              <a:t>Common borrowing</a:t>
            </a:r>
            <a:r>
              <a:rPr dirty="0" sz="1700" spc="-10">
                <a:latin typeface="Calibri"/>
                <a:cs typeface="Calibri"/>
              </a:rPr>
              <a:t> practices.</a:t>
            </a:r>
            <a:endParaRPr sz="1700">
              <a:latin typeface="Calibri"/>
              <a:cs typeface="Calibri"/>
            </a:endParaRPr>
          </a:p>
          <a:p>
            <a:pPr marL="88900" indent="-76200">
              <a:lnSpc>
                <a:spcPts val="2030"/>
              </a:lnSpc>
              <a:buSzPct val="94117"/>
              <a:buFont typeface="Arial"/>
              <a:buChar char="•"/>
              <a:tabLst>
                <a:tab pos="89535" algn="l"/>
              </a:tabLst>
            </a:pPr>
            <a:r>
              <a:rPr dirty="0" sz="1700" spc="-10" b="1">
                <a:solidFill>
                  <a:srgbClr val="1A578E"/>
                </a:solidFill>
                <a:latin typeface="Calibri"/>
                <a:cs typeface="Calibri"/>
              </a:rPr>
              <a:t>Challenge:</a:t>
            </a:r>
            <a:endParaRPr sz="1700">
              <a:latin typeface="Calibri"/>
              <a:cs typeface="Calibri"/>
            </a:endParaRPr>
          </a:p>
          <a:p>
            <a:pPr marL="315595" marR="5080" indent="-303530">
              <a:lnSpc>
                <a:spcPts val="1989"/>
              </a:lnSpc>
              <a:spcBef>
                <a:spcPts val="155"/>
              </a:spcBef>
              <a:tabLst>
                <a:tab pos="315595" algn="l"/>
              </a:tabLst>
            </a:pPr>
            <a:r>
              <a:rPr dirty="0" sz="1700">
                <a:latin typeface="Calibri"/>
                <a:cs typeface="Calibri"/>
              </a:rPr>
              <a:t>-	</a:t>
            </a:r>
            <a:r>
              <a:rPr dirty="0" sz="1700" spc="-80">
                <a:latin typeface="Calibri"/>
                <a:cs typeface="Calibri"/>
              </a:rPr>
              <a:t>To </a:t>
            </a:r>
            <a:r>
              <a:rPr dirty="0" sz="1700" spc="-10">
                <a:latin typeface="Calibri"/>
                <a:cs typeface="Calibri"/>
              </a:rPr>
              <a:t>obtain </a:t>
            </a:r>
            <a:r>
              <a:rPr dirty="0" sz="1700">
                <a:latin typeface="Calibri"/>
                <a:cs typeface="Calibri"/>
              </a:rPr>
              <a:t>other </a:t>
            </a:r>
            <a:r>
              <a:rPr dirty="0" sz="1700" spc="-10">
                <a:latin typeface="Calibri"/>
                <a:cs typeface="Calibri"/>
              </a:rPr>
              <a:t>forms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10">
                <a:latin typeface="Calibri"/>
                <a:cs typeface="Calibri"/>
              </a:rPr>
              <a:t>financing </a:t>
            </a:r>
            <a:r>
              <a:rPr dirty="0" sz="1700" spc="-5">
                <a:latin typeface="Calibri"/>
                <a:cs typeface="Calibri"/>
              </a:rPr>
              <a:t>with the </a:t>
            </a:r>
            <a:r>
              <a:rPr dirty="0" sz="1700" spc="-10">
                <a:latin typeface="Calibri"/>
                <a:cs typeface="Calibri"/>
              </a:rPr>
              <a:t>assistance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10">
                <a:latin typeface="Calibri"/>
                <a:cs typeface="Calibri"/>
              </a:rPr>
              <a:t>partners </a:t>
            </a:r>
            <a:r>
              <a:rPr dirty="0" sz="1700" spc="-20">
                <a:latin typeface="Calibri"/>
                <a:cs typeface="Calibri"/>
              </a:rPr>
              <a:t>like </a:t>
            </a:r>
            <a:r>
              <a:rPr dirty="0" sz="1700" spc="-10">
                <a:latin typeface="Calibri"/>
                <a:cs typeface="Calibri"/>
              </a:rPr>
              <a:t>Ecolac, </a:t>
            </a:r>
            <a:r>
              <a:rPr dirty="0" sz="1700" spc="-5">
                <a:latin typeface="Calibri"/>
                <a:cs typeface="Calibri"/>
              </a:rPr>
              <a:t>the </a:t>
            </a:r>
            <a:r>
              <a:rPr dirty="0" sz="1700" spc="-10">
                <a:latin typeface="Calibri"/>
                <a:cs typeface="Calibri"/>
              </a:rPr>
              <a:t>Lundin  Foundation, </a:t>
            </a:r>
            <a:r>
              <a:rPr dirty="0" sz="1700" spc="-5">
                <a:latin typeface="Calibri"/>
                <a:cs typeface="Calibri"/>
              </a:rPr>
              <a:t>and </a:t>
            </a:r>
            <a:r>
              <a:rPr dirty="0" sz="1700" spc="-10">
                <a:latin typeface="Calibri"/>
                <a:cs typeface="Calibri"/>
              </a:rPr>
              <a:t>Lundin</a:t>
            </a:r>
            <a:r>
              <a:rPr dirty="0" sz="1700">
                <a:latin typeface="Calibri"/>
                <a:cs typeface="Calibri"/>
              </a:rPr>
              <a:t> </a:t>
            </a:r>
            <a:r>
              <a:rPr dirty="0" sz="1700" spc="-5">
                <a:latin typeface="Calibri"/>
                <a:cs typeface="Calibri"/>
              </a:rPr>
              <a:t>Gold.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26986" y="1416982"/>
            <a:ext cx="3762529" cy="37295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871793" y="1367536"/>
            <a:ext cx="2798445" cy="25044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1645"/>
              </a:lnSpc>
              <a:spcBef>
                <a:spcPts val="100"/>
              </a:spcBef>
            </a:pP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Contact information:</a:t>
            </a:r>
            <a:endParaRPr sz="1400">
              <a:latin typeface="Calibri"/>
              <a:cs typeface="Calibri"/>
            </a:endParaRPr>
          </a:p>
          <a:p>
            <a:pPr marL="12700">
              <a:lnSpc>
                <a:spcPts val="1645"/>
              </a:lnSpc>
            </a:pP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Nathan Monash</a:t>
            </a:r>
            <a:endParaRPr sz="1400">
              <a:latin typeface="Calibri"/>
              <a:cs typeface="Calibri"/>
            </a:endParaRPr>
          </a:p>
          <a:p>
            <a:pPr marL="12700" marR="5080">
              <a:lnSpc>
                <a:spcPct val="98600"/>
              </a:lnSpc>
              <a:spcBef>
                <a:spcPts val="20"/>
              </a:spcBef>
            </a:pP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Vice 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President, </a:t>
            </a:r>
            <a:r>
              <a:rPr dirty="0" sz="1400" spc="-10" b="1">
                <a:solidFill>
                  <a:srgbClr val="FFFFFF"/>
                </a:solidFill>
                <a:latin typeface="Calibri"/>
                <a:cs typeface="Calibri"/>
              </a:rPr>
              <a:t>Business 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Sustainability  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  <a:hlinkClick r:id="rId2"/>
              </a:rPr>
              <a:t>nathan.monash@lundingold.com 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400" spc="-15" b="1">
                <a:solidFill>
                  <a:srgbClr val="FFFFFF"/>
                </a:solidFill>
                <a:latin typeface="Calibri"/>
                <a:cs typeface="Calibri"/>
                <a:hlinkClick r:id="rId3"/>
              </a:rPr>
              <a:t>www.lundingold.com</a:t>
            </a:r>
            <a:endParaRPr sz="14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700">
              <a:latin typeface="Times New Roman"/>
              <a:cs typeface="Times New Roman"/>
            </a:endParaRPr>
          </a:p>
          <a:p>
            <a:pPr marL="332105" marR="488315" indent="-38735">
              <a:lnSpc>
                <a:spcPct val="132300"/>
              </a:lnSpc>
              <a:spcBef>
                <a:spcPts val="1265"/>
              </a:spcBef>
            </a:pP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@LundinGoldEC </a:t>
            </a:r>
            <a:r>
              <a:rPr dirty="0" sz="1300" b="1">
                <a:solidFill>
                  <a:srgbClr val="FFFFFF"/>
                </a:solidFill>
                <a:latin typeface="Calibri"/>
                <a:cs typeface="Calibri"/>
              </a:rPr>
              <a:t>/</a:t>
            </a:r>
            <a:r>
              <a:rPr dirty="0" sz="1300" spc="-7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LundinGold  Lundin</a:t>
            </a:r>
            <a:r>
              <a:rPr dirty="0" sz="1300" spc="-2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Gold</a:t>
            </a:r>
            <a:endParaRPr sz="1300">
              <a:latin typeface="Calibri"/>
              <a:cs typeface="Calibri"/>
            </a:endParaRPr>
          </a:p>
          <a:p>
            <a:pPr marL="328295">
              <a:lnSpc>
                <a:spcPct val="100000"/>
              </a:lnSpc>
              <a:spcBef>
                <a:spcPts val="360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Lundin</a:t>
            </a:r>
            <a:r>
              <a:rPr dirty="0" sz="1300" spc="-9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Gold</a:t>
            </a:r>
            <a:endParaRPr sz="1300">
              <a:latin typeface="Calibri"/>
              <a:cs typeface="Calibri"/>
            </a:endParaRPr>
          </a:p>
          <a:p>
            <a:pPr marL="330200">
              <a:lnSpc>
                <a:spcPct val="100000"/>
              </a:lnSpc>
              <a:spcBef>
                <a:spcPts val="409"/>
              </a:spcBef>
            </a:pPr>
            <a:r>
              <a:rPr dirty="0" sz="1300" spc="-10" b="1">
                <a:solidFill>
                  <a:srgbClr val="FFFFFF"/>
                </a:solidFill>
                <a:latin typeface="Calibri"/>
                <a:cs typeface="Calibri"/>
              </a:rPr>
              <a:t>Lundin Gold</a:t>
            </a:r>
            <a:r>
              <a:rPr dirty="0" sz="1300" spc="-25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300" spc="-15" b="1">
                <a:solidFill>
                  <a:srgbClr val="FFFFFF"/>
                </a:solidFill>
                <a:latin typeface="Calibri"/>
                <a:cs typeface="Calibri"/>
              </a:rPr>
              <a:t>Ecuador</a:t>
            </a:r>
            <a:endParaRPr sz="13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87852" y="999236"/>
            <a:ext cx="4423410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5" i="0">
                <a:latin typeface="Arial"/>
                <a:cs typeface="Arial"/>
              </a:rPr>
              <a:t>WHERE </a:t>
            </a:r>
            <a:r>
              <a:rPr dirty="0" spc="20" i="0">
                <a:latin typeface="Arial"/>
                <a:cs typeface="Arial"/>
              </a:rPr>
              <a:t>WE ARE</a:t>
            </a:r>
            <a:r>
              <a:rPr dirty="0" spc="-90" i="0">
                <a:latin typeface="Arial"/>
                <a:cs typeface="Arial"/>
              </a:rPr>
              <a:t> </a:t>
            </a:r>
            <a:r>
              <a:rPr dirty="0" i="0">
                <a:latin typeface="Arial"/>
                <a:cs typeface="Arial"/>
              </a:rPr>
              <a:t>LOCATED?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23961" y="5344667"/>
            <a:ext cx="1502410" cy="683895"/>
          </a:xfrm>
          <a:prstGeom prst="rect">
            <a:avLst/>
          </a:prstGeom>
        </p:spPr>
        <p:txBody>
          <a:bodyPr wrap="square" lIns="0" tIns="113030" rIns="0" bIns="0" rtlCol="0" vert="horz">
            <a:spAutoFit/>
          </a:bodyPr>
          <a:lstStyle/>
          <a:p>
            <a:pPr marL="130175" indent="-117475">
              <a:lnSpc>
                <a:spcPct val="100000"/>
              </a:lnSpc>
              <a:spcBef>
                <a:spcPts val="890"/>
              </a:spcBef>
              <a:buChar char="•"/>
              <a:tabLst>
                <a:tab pos="130810" algn="l"/>
              </a:tabLst>
            </a:pPr>
            <a:r>
              <a:rPr dirty="0" sz="1500" spc="-10">
                <a:latin typeface="Arial"/>
                <a:cs typeface="Arial"/>
              </a:rPr>
              <a:t>72</a:t>
            </a:r>
            <a:r>
              <a:rPr dirty="0" sz="1500" spc="-75">
                <a:latin typeface="Arial"/>
                <a:cs typeface="Arial"/>
              </a:rPr>
              <a:t> </a:t>
            </a:r>
            <a:r>
              <a:rPr dirty="0" sz="1500" spc="-15">
                <a:latin typeface="Arial"/>
                <a:cs typeface="Arial"/>
              </a:rPr>
              <a:t>Communities</a:t>
            </a:r>
            <a:endParaRPr sz="1500">
              <a:latin typeface="Arial"/>
              <a:cs typeface="Arial"/>
            </a:endParaRPr>
          </a:p>
          <a:p>
            <a:pPr marL="130175" indent="-117475">
              <a:lnSpc>
                <a:spcPct val="100000"/>
              </a:lnSpc>
              <a:spcBef>
                <a:spcPts val="790"/>
              </a:spcBef>
              <a:buChar char="•"/>
              <a:tabLst>
                <a:tab pos="130810" algn="l"/>
              </a:tabLst>
            </a:pPr>
            <a:r>
              <a:rPr dirty="0" sz="1500">
                <a:solidFill>
                  <a:srgbClr val="000018"/>
                </a:solidFill>
                <a:latin typeface="Arial"/>
                <a:cs typeface="Arial"/>
              </a:rPr>
              <a:t>7</a:t>
            </a:r>
            <a:r>
              <a:rPr dirty="0" sz="1500" spc="-120">
                <a:solidFill>
                  <a:srgbClr val="000018"/>
                </a:solidFill>
                <a:latin typeface="Arial"/>
                <a:cs typeface="Arial"/>
              </a:rPr>
              <a:t> </a:t>
            </a:r>
            <a:r>
              <a:rPr dirty="0" sz="1500" spc="-15">
                <a:solidFill>
                  <a:srgbClr val="000018"/>
                </a:solidFill>
                <a:latin typeface="Arial"/>
                <a:cs typeface="Arial"/>
              </a:rPr>
              <a:t>Associations</a:t>
            </a:r>
            <a:endParaRPr sz="15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845925" y="1491171"/>
            <a:ext cx="5034674" cy="37747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800" y="0"/>
                </a:lnTo>
                <a:lnTo>
                  <a:pt x="9702800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799" y="0"/>
                </a:lnTo>
                <a:lnTo>
                  <a:pt x="9702799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ln w="13476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029200" y="4703481"/>
            <a:ext cx="4851400" cy="183261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10795" rIns="0" bIns="0" rtlCol="0" vert="horz">
            <a:spAutoFit/>
          </a:bodyPr>
          <a:lstStyle/>
          <a:p>
            <a:pPr marL="96520">
              <a:lnSpc>
                <a:spcPts val="2410"/>
              </a:lnSpc>
              <a:spcBef>
                <a:spcPts val="85"/>
              </a:spcBef>
            </a:pPr>
            <a:r>
              <a:rPr dirty="0" sz="2100" spc="5" b="1">
                <a:solidFill>
                  <a:srgbClr val="FFFFFF"/>
                </a:solidFill>
                <a:latin typeface="Arial"/>
                <a:cs typeface="Arial"/>
              </a:rPr>
              <a:t>VISION</a:t>
            </a:r>
            <a:endParaRPr sz="2100">
              <a:latin typeface="Arial"/>
              <a:cs typeface="Arial"/>
            </a:endParaRPr>
          </a:p>
          <a:p>
            <a:pPr marL="400050" indent="-303530">
              <a:lnSpc>
                <a:spcPts val="1810"/>
              </a:lnSpc>
              <a:buChar char="•"/>
              <a:tabLst>
                <a:tab pos="400050" algn="l"/>
                <a:tab pos="40068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Be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productive and technical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organization.</a:t>
            </a:r>
            <a:endParaRPr sz="1700">
              <a:latin typeface="Arial"/>
              <a:cs typeface="Arial"/>
            </a:endParaRPr>
          </a:p>
          <a:p>
            <a:pPr marL="400050" indent="-303530">
              <a:lnSpc>
                <a:spcPts val="1860"/>
              </a:lnSpc>
              <a:buChar char="•"/>
              <a:tabLst>
                <a:tab pos="400050" algn="l"/>
                <a:tab pos="40068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Conserve cultural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identity.</a:t>
            </a:r>
            <a:endParaRPr sz="1700">
              <a:latin typeface="Arial"/>
              <a:cs typeface="Arial"/>
            </a:endParaRPr>
          </a:p>
          <a:p>
            <a:pPr marL="400050" indent="-303530">
              <a:lnSpc>
                <a:spcPts val="1860"/>
              </a:lnSpc>
              <a:buChar char="•"/>
              <a:tabLst>
                <a:tab pos="400050" algn="l"/>
                <a:tab pos="40068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Foster community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participation.</a:t>
            </a:r>
            <a:endParaRPr sz="1700">
              <a:latin typeface="Arial"/>
              <a:cs typeface="Arial"/>
            </a:endParaRPr>
          </a:p>
          <a:p>
            <a:pPr marL="400050" marR="250825" indent="-303530">
              <a:lnSpc>
                <a:spcPct val="88600"/>
              </a:lnSpc>
              <a:spcBef>
                <a:spcPts val="110"/>
              </a:spcBef>
              <a:buChar char="•"/>
              <a:tabLst>
                <a:tab pos="400050" algn="l"/>
                <a:tab pos="40068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Foster economic development based on the  use of our natural, renewable and non-  renewable resources</a:t>
            </a:r>
            <a:r>
              <a:rPr dirty="0" sz="1900" spc="-5">
                <a:solidFill>
                  <a:srgbClr val="FFFFFF"/>
                </a:solidFill>
                <a:latin typeface="Calibri"/>
                <a:cs typeface="Calibri"/>
              </a:rPr>
              <a:t>.</a:t>
            </a:r>
            <a:endParaRPr sz="19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490402" y="5329428"/>
            <a:ext cx="1729739" cy="708660"/>
          </a:xfrm>
          <a:prstGeom prst="rect">
            <a:avLst/>
          </a:prstGeom>
        </p:spPr>
        <p:txBody>
          <a:bodyPr wrap="square" lIns="0" tIns="125095" rIns="0" bIns="0" rtlCol="0" vert="horz">
            <a:spAutoFit/>
          </a:bodyPr>
          <a:lstStyle/>
          <a:p>
            <a:pPr marL="130175" indent="-117475">
              <a:lnSpc>
                <a:spcPct val="100000"/>
              </a:lnSpc>
              <a:spcBef>
                <a:spcPts val="985"/>
              </a:spcBef>
              <a:buChar char="•"/>
              <a:tabLst>
                <a:tab pos="130810" algn="l"/>
              </a:tabLst>
            </a:pPr>
            <a:r>
              <a:rPr dirty="0" sz="1500" spc="-15">
                <a:solidFill>
                  <a:srgbClr val="000018"/>
                </a:solidFill>
                <a:latin typeface="Arial"/>
                <a:cs typeface="Arial"/>
              </a:rPr>
              <a:t>12,000</a:t>
            </a:r>
            <a:r>
              <a:rPr dirty="0" sz="1500" spc="-30">
                <a:solidFill>
                  <a:srgbClr val="000018"/>
                </a:solidFill>
                <a:latin typeface="Arial"/>
                <a:cs typeface="Arial"/>
              </a:rPr>
              <a:t> </a:t>
            </a:r>
            <a:r>
              <a:rPr dirty="0" sz="1500" spc="-15">
                <a:solidFill>
                  <a:srgbClr val="000018"/>
                </a:solidFill>
                <a:latin typeface="Arial"/>
                <a:cs typeface="Arial"/>
              </a:rPr>
              <a:t>people</a:t>
            </a:r>
            <a:endParaRPr sz="1500">
              <a:latin typeface="Arial"/>
              <a:cs typeface="Arial"/>
            </a:endParaRPr>
          </a:p>
          <a:p>
            <a:pPr marL="130175" indent="-117475">
              <a:lnSpc>
                <a:spcPct val="100000"/>
              </a:lnSpc>
              <a:spcBef>
                <a:spcPts val="890"/>
              </a:spcBef>
              <a:buChar char="•"/>
              <a:tabLst>
                <a:tab pos="130810" algn="l"/>
              </a:tabLst>
            </a:pPr>
            <a:r>
              <a:rPr dirty="0" sz="1500" spc="-10">
                <a:solidFill>
                  <a:srgbClr val="000018"/>
                </a:solidFill>
                <a:latin typeface="Arial"/>
                <a:cs typeface="Arial"/>
              </a:rPr>
              <a:t>642 km</a:t>
            </a:r>
            <a:r>
              <a:rPr dirty="0" baseline="22222" sz="1500" spc="-15">
                <a:solidFill>
                  <a:srgbClr val="000018"/>
                </a:solidFill>
                <a:latin typeface="Arial"/>
                <a:cs typeface="Arial"/>
              </a:rPr>
              <a:t>2 </a:t>
            </a:r>
            <a:r>
              <a:rPr dirty="0" sz="1500" spc="-10">
                <a:solidFill>
                  <a:srgbClr val="000018"/>
                </a:solidFill>
                <a:latin typeface="Arial"/>
                <a:cs typeface="Arial"/>
              </a:rPr>
              <a:t>of</a:t>
            </a:r>
            <a:r>
              <a:rPr dirty="0" sz="1500" spc="-235">
                <a:solidFill>
                  <a:srgbClr val="000018"/>
                </a:solidFill>
                <a:latin typeface="Arial"/>
                <a:cs typeface="Arial"/>
              </a:rPr>
              <a:t> </a:t>
            </a:r>
            <a:r>
              <a:rPr dirty="0" sz="1500" spc="-10">
                <a:solidFill>
                  <a:srgbClr val="000018"/>
                </a:solidFill>
                <a:latin typeface="Arial"/>
                <a:cs typeface="Arial"/>
              </a:rPr>
              <a:t>territory</a:t>
            </a:r>
            <a:endParaRPr sz="15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050783" y="293115"/>
            <a:ext cx="1456944" cy="935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665480" y="1667764"/>
            <a:ext cx="3200399" cy="34411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 txBox="1"/>
          <p:nvPr/>
        </p:nvSpPr>
        <p:spPr>
          <a:xfrm>
            <a:off x="4472917" y="6765705"/>
            <a:ext cx="4885690" cy="367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35"/>
              </a:lnSpc>
            </a:pPr>
            <a:r>
              <a:rPr dirty="0" sz="2200" spc="10" b="1">
                <a:latin typeface="Calibri"/>
                <a:cs typeface="Calibri"/>
              </a:rPr>
              <a:t>ZAMORA CHINCHIPE </a:t>
            </a:r>
            <a:r>
              <a:rPr dirty="0" sz="2200" b="1">
                <a:latin typeface="Calibri"/>
                <a:cs typeface="Calibri"/>
              </a:rPr>
              <a:t>SHUAR</a:t>
            </a:r>
            <a:r>
              <a:rPr dirty="0" sz="2200" spc="-15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FEDERATION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0255" y="2268776"/>
            <a:ext cx="380365" cy="283464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2865"/>
              </a:lnSpc>
            </a:pPr>
            <a:r>
              <a:rPr dirty="0" sz="2500" b="1">
                <a:latin typeface="Arial"/>
                <a:cs typeface="Arial"/>
              </a:rPr>
              <a:t>STRATEGIC</a:t>
            </a:r>
            <a:r>
              <a:rPr dirty="0" sz="2500" spc="-15" b="1">
                <a:latin typeface="Arial"/>
                <a:cs typeface="Arial"/>
              </a:rPr>
              <a:t> </a:t>
            </a:r>
            <a:r>
              <a:rPr dirty="0" sz="2500" spc="20" b="1">
                <a:latin typeface="Arial"/>
                <a:cs typeface="Arial"/>
              </a:rPr>
              <a:t>PLAN</a:t>
            </a:r>
            <a:endParaRPr sz="25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040271" y="456918"/>
            <a:ext cx="3561079" cy="6309360"/>
          </a:xfrm>
          <a:prstGeom prst="rect">
            <a:avLst/>
          </a:prstGeom>
          <a:solidFill>
            <a:srgbClr val="0000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900">
              <a:latin typeface="Times New Roman"/>
              <a:cs typeface="Times New Roman"/>
            </a:endParaRPr>
          </a:p>
          <a:p>
            <a:pPr marL="498475" indent="-181610">
              <a:lnSpc>
                <a:spcPct val="100000"/>
              </a:lnSpc>
              <a:spcBef>
                <a:spcPts val="1330"/>
              </a:spcBef>
              <a:buFont typeface="Arial"/>
              <a:buChar char="•"/>
              <a:tabLst>
                <a:tab pos="499109" algn="l"/>
              </a:tabLst>
            </a:pP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Institutional</a:t>
            </a:r>
            <a:r>
              <a:rPr dirty="0" sz="170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strengthening.</a:t>
            </a:r>
            <a:endParaRPr sz="1700">
              <a:latin typeface="Arial"/>
              <a:cs typeface="Arial"/>
            </a:endParaRPr>
          </a:p>
          <a:p>
            <a:pPr marL="498475" marR="106045" indent="-181610">
              <a:lnSpc>
                <a:spcPct val="90600"/>
              </a:lnSpc>
              <a:spcBef>
                <a:spcPts val="860"/>
              </a:spcBef>
              <a:buFont typeface="Arial"/>
              <a:buChar char="•"/>
              <a:tabLst>
                <a:tab pos="499109" algn="l"/>
              </a:tabLst>
            </a:pP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Conserve culture and beliefs 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while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protecting natural  resources.</a:t>
            </a:r>
            <a:endParaRPr sz="1700">
              <a:latin typeface="Arial"/>
              <a:cs typeface="Arial"/>
            </a:endParaRPr>
          </a:p>
          <a:p>
            <a:pPr marL="498475" marR="163830" indent="-181610">
              <a:lnSpc>
                <a:spcPct val="90600"/>
              </a:lnSpc>
              <a:spcBef>
                <a:spcPts val="745"/>
              </a:spcBef>
              <a:buFont typeface="Arial"/>
              <a:buChar char="•"/>
              <a:tabLst>
                <a:tab pos="499109" algn="l"/>
              </a:tabLst>
            </a:pP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Develop human capital 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through training programs and 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scholarships.</a:t>
            </a:r>
            <a:endParaRPr sz="1700">
              <a:latin typeface="Arial"/>
              <a:cs typeface="Arial"/>
            </a:endParaRPr>
          </a:p>
          <a:p>
            <a:pPr marL="498475" marR="319405" indent="-181610">
              <a:lnSpc>
                <a:spcPct val="90100"/>
              </a:lnSpc>
              <a:spcBef>
                <a:spcPts val="780"/>
              </a:spcBef>
              <a:buFont typeface="Arial"/>
              <a:buChar char="•"/>
              <a:tabLst>
                <a:tab pos="499109" algn="l"/>
              </a:tabLst>
            </a:pP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Implement infrastructure  and </a:t>
            </a:r>
            <a:r>
              <a:rPr dirty="0" sz="1700" b="1">
                <a:solidFill>
                  <a:srgbClr val="FFFFFF"/>
                </a:solidFill>
                <a:latin typeface="Arial"/>
                <a:cs typeface="Arial"/>
              </a:rPr>
              <a:t>quality </a:t>
            </a: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social</a:t>
            </a:r>
            <a:r>
              <a:rPr dirty="0" sz="1700" spc="-60" b="1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services 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through partnerships with  communities, local  governments and private  companies.</a:t>
            </a:r>
            <a:endParaRPr sz="1700">
              <a:latin typeface="Arial"/>
              <a:cs typeface="Arial"/>
            </a:endParaRPr>
          </a:p>
          <a:p>
            <a:pPr marL="498475" marR="142875" indent="-181610">
              <a:lnSpc>
                <a:spcPct val="89800"/>
              </a:lnSpc>
              <a:spcBef>
                <a:spcPts val="780"/>
              </a:spcBef>
              <a:buFont typeface="Arial"/>
              <a:buChar char="•"/>
              <a:tabLst>
                <a:tab pos="499109" algn="l"/>
              </a:tabLst>
            </a:pPr>
            <a:r>
              <a:rPr dirty="0" sz="1700" spc="-5" b="1">
                <a:solidFill>
                  <a:srgbClr val="FFFFFF"/>
                </a:solidFill>
                <a:latin typeface="Arial"/>
                <a:cs typeface="Arial"/>
              </a:rPr>
              <a:t>Create sustainable business  ventures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in tourism,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organic  coffee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and cocoa production, 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applying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fair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trade</a:t>
            </a:r>
            <a:r>
              <a:rPr dirty="0" sz="1700" spc="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systems.</a:t>
            </a:r>
            <a:endParaRPr sz="17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725006" y="1288963"/>
            <a:ext cx="606425" cy="4787265"/>
          </a:xfrm>
          <a:custGeom>
            <a:avLst/>
            <a:gdLst/>
            <a:ahLst/>
            <a:cxnLst/>
            <a:rect l="l" t="t" r="r" b="b"/>
            <a:pathLst>
              <a:path w="606425" h="4787265">
                <a:moveTo>
                  <a:pt x="303028" y="0"/>
                </a:moveTo>
                <a:lnTo>
                  <a:pt x="303028" y="1196679"/>
                </a:lnTo>
                <a:lnTo>
                  <a:pt x="0" y="1196679"/>
                </a:lnTo>
                <a:lnTo>
                  <a:pt x="0" y="3590036"/>
                </a:lnTo>
                <a:lnTo>
                  <a:pt x="303028" y="3590036"/>
                </a:lnTo>
                <a:lnTo>
                  <a:pt x="303028" y="4786715"/>
                </a:lnTo>
                <a:lnTo>
                  <a:pt x="606057" y="2393356"/>
                </a:lnTo>
                <a:lnTo>
                  <a:pt x="30302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725006" y="1288963"/>
            <a:ext cx="606425" cy="4787265"/>
          </a:xfrm>
          <a:custGeom>
            <a:avLst/>
            <a:gdLst/>
            <a:ahLst/>
            <a:cxnLst/>
            <a:rect l="l" t="t" r="r" b="b"/>
            <a:pathLst>
              <a:path w="606425" h="4787265">
                <a:moveTo>
                  <a:pt x="0" y="1196678"/>
                </a:moveTo>
                <a:lnTo>
                  <a:pt x="303028" y="1196678"/>
                </a:lnTo>
                <a:lnTo>
                  <a:pt x="303028" y="0"/>
                </a:lnTo>
                <a:lnTo>
                  <a:pt x="606057" y="2393357"/>
                </a:lnTo>
                <a:lnTo>
                  <a:pt x="303028" y="4786714"/>
                </a:lnTo>
                <a:lnTo>
                  <a:pt x="303028" y="3590035"/>
                </a:lnTo>
                <a:lnTo>
                  <a:pt x="0" y="3590035"/>
                </a:lnTo>
                <a:lnTo>
                  <a:pt x="0" y="1196678"/>
                </a:lnTo>
                <a:close/>
              </a:path>
            </a:pathLst>
          </a:custGeom>
          <a:ln w="13476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5518924" y="1529587"/>
            <a:ext cx="2910205" cy="4064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15" i="0">
                <a:latin typeface="Arial"/>
                <a:cs typeface="Arial"/>
              </a:rPr>
              <a:t>VISION OF</a:t>
            </a:r>
            <a:r>
              <a:rPr dirty="0" spc="-25" i="0">
                <a:latin typeface="Arial"/>
                <a:cs typeface="Arial"/>
              </a:rPr>
              <a:t> </a:t>
            </a:r>
            <a:r>
              <a:rPr dirty="0" spc="20" i="0">
                <a:latin typeface="Arial"/>
                <a:cs typeface="Arial"/>
              </a:rPr>
              <a:t>MINING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4472917" y="6765705"/>
            <a:ext cx="4885690" cy="367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35"/>
              </a:lnSpc>
            </a:pPr>
            <a:r>
              <a:rPr dirty="0" sz="2200" spc="10" b="1">
                <a:latin typeface="Calibri"/>
                <a:cs typeface="Calibri"/>
              </a:rPr>
              <a:t>ZAMORA CHINCHIPE </a:t>
            </a:r>
            <a:r>
              <a:rPr dirty="0" sz="2200" b="1">
                <a:latin typeface="Calibri"/>
                <a:cs typeface="Calibri"/>
              </a:rPr>
              <a:t>SHUAR</a:t>
            </a:r>
            <a:r>
              <a:rPr dirty="0" sz="2200" spc="-15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FEDERATION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idx="3" sz="half"/>
          </p:nvPr>
        </p:nvSpPr>
        <p:spPr>
          <a:prstGeom prst="rect"/>
        </p:spPr>
        <p:txBody>
          <a:bodyPr wrap="square" lIns="0" tIns="38735" rIns="0" bIns="0" rtlCol="0" vert="horz">
            <a:spAutoFit/>
          </a:bodyPr>
          <a:lstStyle/>
          <a:p>
            <a:pPr marL="194310" marR="118110" indent="-181610">
              <a:lnSpc>
                <a:spcPct val="89800"/>
              </a:lnSpc>
              <a:spcBef>
                <a:spcPts val="305"/>
              </a:spcBef>
              <a:buChar char="•"/>
              <a:tabLst>
                <a:tab pos="194945" algn="l"/>
              </a:tabLst>
            </a:pPr>
            <a:r>
              <a:rPr dirty="0" spc="-20"/>
              <a:t>We </a:t>
            </a:r>
            <a:r>
              <a:rPr dirty="0" spc="-5"/>
              <a:t>hope that </a:t>
            </a:r>
            <a:r>
              <a:rPr dirty="0"/>
              <a:t>the </a:t>
            </a:r>
            <a:r>
              <a:rPr dirty="0" spc="-5"/>
              <a:t>company </a:t>
            </a:r>
            <a:r>
              <a:rPr dirty="0" spc="-10"/>
              <a:t>will </a:t>
            </a:r>
            <a:r>
              <a:rPr dirty="0" spc="-5"/>
              <a:t>act  responsibly with natural resources,  particularly in relation </a:t>
            </a:r>
            <a:r>
              <a:rPr dirty="0"/>
              <a:t>to </a:t>
            </a:r>
            <a:r>
              <a:rPr dirty="0" spc="-5"/>
              <a:t>water access  and </a:t>
            </a:r>
            <a:r>
              <a:rPr dirty="0" spc="-20"/>
              <a:t>quality.</a:t>
            </a:r>
          </a:p>
          <a:p>
            <a:pPr marL="194310" marR="409575" indent="-181610">
              <a:lnSpc>
                <a:spcPts val="1780"/>
              </a:lnSpc>
              <a:spcBef>
                <a:spcPts val="950"/>
              </a:spcBef>
              <a:buChar char="•"/>
              <a:tabLst>
                <a:tab pos="194945" algn="l"/>
              </a:tabLst>
            </a:pPr>
            <a:r>
              <a:rPr dirty="0" spc="-20"/>
              <a:t>We </a:t>
            </a:r>
            <a:r>
              <a:rPr dirty="0" spc="-10"/>
              <a:t>believe </a:t>
            </a:r>
            <a:r>
              <a:rPr dirty="0" spc="-5"/>
              <a:t>in Corporate </a:t>
            </a:r>
            <a:r>
              <a:rPr dirty="0" spc="-10"/>
              <a:t>Social  Responsibility </a:t>
            </a:r>
            <a:r>
              <a:rPr dirty="0" spc="-5"/>
              <a:t>and ethical</a:t>
            </a:r>
            <a:r>
              <a:rPr dirty="0"/>
              <a:t> </a:t>
            </a:r>
            <a:r>
              <a:rPr dirty="0" spc="-5"/>
              <a:t>conduct.</a:t>
            </a:r>
          </a:p>
          <a:p>
            <a:pPr marL="194310" marR="5080" indent="-181610">
              <a:lnSpc>
                <a:spcPts val="1800"/>
              </a:lnSpc>
              <a:spcBef>
                <a:spcPts val="910"/>
              </a:spcBef>
              <a:buChar char="•"/>
              <a:tabLst>
                <a:tab pos="194945" algn="l"/>
              </a:tabLst>
            </a:pPr>
            <a:r>
              <a:rPr dirty="0" spc="-5"/>
              <a:t>Properly developed mining constitutes  an opportunity </a:t>
            </a:r>
            <a:r>
              <a:rPr dirty="0"/>
              <a:t>for </a:t>
            </a:r>
            <a:r>
              <a:rPr dirty="0" spc="-5"/>
              <a:t>both </a:t>
            </a:r>
            <a:r>
              <a:rPr dirty="0"/>
              <a:t>the </a:t>
            </a:r>
            <a:r>
              <a:rPr dirty="0" spc="-5"/>
              <a:t>country and  </a:t>
            </a:r>
            <a:r>
              <a:rPr dirty="0"/>
              <a:t>the </a:t>
            </a:r>
            <a:r>
              <a:rPr dirty="0" spc="-5"/>
              <a:t>Shuar</a:t>
            </a:r>
            <a:r>
              <a:rPr dirty="0"/>
              <a:t> </a:t>
            </a:r>
            <a:r>
              <a:rPr dirty="0" spc="-5"/>
              <a:t>people.</a:t>
            </a:r>
          </a:p>
          <a:p>
            <a:pPr algn="just" marL="194310" marR="335915" indent="-181610">
              <a:lnSpc>
                <a:spcPct val="87600"/>
              </a:lnSpc>
              <a:spcBef>
                <a:spcPts val="905"/>
              </a:spcBef>
              <a:buChar char="•"/>
              <a:tabLst>
                <a:tab pos="194945" algn="l"/>
              </a:tabLst>
            </a:pPr>
            <a:r>
              <a:rPr dirty="0" spc="-20"/>
              <a:t>We </a:t>
            </a:r>
            <a:r>
              <a:rPr dirty="0" spc="-5"/>
              <a:t>want mining </a:t>
            </a:r>
            <a:r>
              <a:rPr dirty="0"/>
              <a:t>to </a:t>
            </a:r>
            <a:r>
              <a:rPr dirty="0" spc="-5"/>
              <a:t>go hand in hand  with </a:t>
            </a:r>
            <a:r>
              <a:rPr dirty="0"/>
              <a:t>the </a:t>
            </a:r>
            <a:r>
              <a:rPr dirty="0" spc="-5"/>
              <a:t>human development of our  communities.</a:t>
            </a:r>
          </a:p>
          <a:p>
            <a:pPr marL="194310" marR="539750" indent="-181610">
              <a:lnSpc>
                <a:spcPct val="90600"/>
              </a:lnSpc>
              <a:spcBef>
                <a:spcPts val="865"/>
              </a:spcBef>
              <a:buChar char="•"/>
              <a:tabLst>
                <a:tab pos="194945" algn="l"/>
              </a:tabLst>
            </a:pPr>
            <a:r>
              <a:rPr dirty="0" spc="-20"/>
              <a:t>We </a:t>
            </a:r>
            <a:r>
              <a:rPr dirty="0" spc="-5"/>
              <a:t>strive </a:t>
            </a:r>
            <a:r>
              <a:rPr dirty="0"/>
              <a:t>to </a:t>
            </a:r>
            <a:r>
              <a:rPr dirty="0" spc="-5"/>
              <a:t>use </a:t>
            </a:r>
            <a:r>
              <a:rPr dirty="0" spc="-10"/>
              <a:t>dialogue </a:t>
            </a:r>
            <a:r>
              <a:rPr dirty="0"/>
              <a:t>to </a:t>
            </a:r>
            <a:r>
              <a:rPr dirty="0" spc="-10"/>
              <a:t>build  </a:t>
            </a:r>
            <a:r>
              <a:rPr dirty="0" spc="-5"/>
              <a:t>opportunities and overcome  </a:t>
            </a:r>
            <a:r>
              <a:rPr dirty="0" spc="-10"/>
              <a:t>challenges.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800" y="0"/>
                </a:lnTo>
                <a:lnTo>
                  <a:pt x="9702800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799" y="0"/>
                </a:lnTo>
                <a:lnTo>
                  <a:pt x="9702799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ln w="13476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050783" y="293115"/>
            <a:ext cx="1456944" cy="935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714727" y="806195"/>
            <a:ext cx="4216400" cy="638175"/>
          </a:xfrm>
          <a:prstGeom prst="rect"/>
        </p:spPr>
        <p:txBody>
          <a:bodyPr wrap="square" lIns="0" tIns="45720" rIns="0" bIns="0" rtlCol="0" vert="horz">
            <a:spAutoFit/>
          </a:bodyPr>
          <a:lstStyle/>
          <a:p>
            <a:pPr marL="12700" marR="5080">
              <a:lnSpc>
                <a:spcPts val="2300"/>
              </a:lnSpc>
              <a:spcBef>
                <a:spcPts val="360"/>
              </a:spcBef>
            </a:pPr>
            <a:r>
              <a:rPr dirty="0" sz="2100" spc="10" i="0">
                <a:latin typeface="Arial"/>
                <a:cs typeface="Arial"/>
              </a:rPr>
              <a:t>CONTEXT </a:t>
            </a:r>
            <a:r>
              <a:rPr dirty="0" sz="2100" spc="5" i="0">
                <a:latin typeface="Arial"/>
                <a:cs typeface="Arial"/>
              </a:rPr>
              <a:t>FOR </a:t>
            </a:r>
            <a:r>
              <a:rPr dirty="0" sz="2100" spc="10" i="0">
                <a:latin typeface="Arial"/>
                <a:cs typeface="Arial"/>
              </a:rPr>
              <a:t>DIALOGUE </a:t>
            </a:r>
            <a:r>
              <a:rPr dirty="0" sz="2100" spc="5" i="0">
                <a:latin typeface="Arial"/>
                <a:cs typeface="Arial"/>
              </a:rPr>
              <a:t>WITH  </a:t>
            </a:r>
            <a:r>
              <a:rPr dirty="0" sz="2100" spc="10" i="0">
                <a:latin typeface="Arial"/>
                <a:cs typeface="Arial"/>
              </a:rPr>
              <a:t>LUNDIN</a:t>
            </a:r>
            <a:r>
              <a:rPr dirty="0" sz="2100" spc="15" i="0">
                <a:latin typeface="Arial"/>
                <a:cs typeface="Arial"/>
              </a:rPr>
              <a:t> </a:t>
            </a:r>
            <a:r>
              <a:rPr dirty="0" sz="2100" spc="5" i="0">
                <a:latin typeface="Arial"/>
                <a:cs typeface="Arial"/>
              </a:rPr>
              <a:t>GOLD</a:t>
            </a:r>
            <a:endParaRPr sz="21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77800" y="4325098"/>
            <a:ext cx="5283200" cy="2264410"/>
          </a:xfrm>
          <a:prstGeom prst="rect">
            <a:avLst/>
          </a:prstGeom>
          <a:solidFill>
            <a:srgbClr val="000000"/>
          </a:solidFill>
          <a:ln w="13476">
            <a:solidFill>
              <a:srgbClr val="2F528F"/>
            </a:solidFill>
          </a:ln>
        </p:spPr>
        <p:txBody>
          <a:bodyPr wrap="square" lIns="0" tIns="1270" rIns="0" bIns="0" rtlCol="0" vert="horz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500">
              <a:latin typeface="Times New Roman"/>
              <a:cs typeface="Times New Roman"/>
            </a:endParaRPr>
          </a:p>
          <a:p>
            <a:pPr marL="1004569" marR="854075" indent="-363855">
              <a:lnSpc>
                <a:spcPct val="103499"/>
              </a:lnSpc>
              <a:buAutoNum type="arabicParenR"/>
              <a:tabLst>
                <a:tab pos="1003935" algn="l"/>
                <a:tab pos="100520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Protecting and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valuing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customs and  traditions.</a:t>
            </a:r>
            <a:endParaRPr sz="1700">
              <a:latin typeface="Arial"/>
              <a:cs typeface="Arial"/>
            </a:endParaRPr>
          </a:p>
          <a:p>
            <a:pPr marL="1004569" indent="-363855">
              <a:lnSpc>
                <a:spcPts val="1980"/>
              </a:lnSpc>
              <a:buAutoNum type="arabicParenR"/>
              <a:tabLst>
                <a:tab pos="1003935" algn="l"/>
                <a:tab pos="100520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Institutional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strengthening.</a:t>
            </a:r>
            <a:endParaRPr sz="1700">
              <a:latin typeface="Arial"/>
              <a:cs typeface="Arial"/>
            </a:endParaRPr>
          </a:p>
          <a:p>
            <a:pPr marL="1004569" indent="-363855">
              <a:lnSpc>
                <a:spcPts val="2005"/>
              </a:lnSpc>
              <a:buAutoNum type="arabicParenR"/>
              <a:tabLst>
                <a:tab pos="1003935" algn="l"/>
                <a:tab pos="100520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Creation of </a:t>
            </a:r>
            <a:r>
              <a:rPr dirty="0" sz="1700">
                <a:solidFill>
                  <a:srgbClr val="FFFFFF"/>
                </a:solidFill>
                <a:latin typeface="Arial"/>
                <a:cs typeface="Arial"/>
              </a:rPr>
              <a:t>a </a:t>
            </a: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service</a:t>
            </a:r>
            <a:r>
              <a:rPr dirty="0" sz="1700" spc="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700" spc="-20">
                <a:solidFill>
                  <a:srgbClr val="FFFFFF"/>
                </a:solidFill>
                <a:latin typeface="Arial"/>
                <a:cs typeface="Arial"/>
              </a:rPr>
              <a:t>company.</a:t>
            </a:r>
            <a:endParaRPr sz="1700">
              <a:latin typeface="Arial"/>
              <a:cs typeface="Arial"/>
            </a:endParaRPr>
          </a:p>
          <a:p>
            <a:pPr marL="1004569" indent="-363855">
              <a:lnSpc>
                <a:spcPts val="2014"/>
              </a:lnSpc>
              <a:buAutoNum type="arabicParenR"/>
              <a:tabLst>
                <a:tab pos="1003935" algn="l"/>
                <a:tab pos="100520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Productive development.</a:t>
            </a:r>
            <a:endParaRPr sz="1700">
              <a:latin typeface="Arial"/>
              <a:cs typeface="Arial"/>
            </a:endParaRPr>
          </a:p>
          <a:p>
            <a:pPr marL="1004569" indent="-363855">
              <a:lnSpc>
                <a:spcPct val="100000"/>
              </a:lnSpc>
              <a:spcBef>
                <a:spcPts val="50"/>
              </a:spcBef>
              <a:buAutoNum type="arabicParenR"/>
              <a:tabLst>
                <a:tab pos="1003935" algn="l"/>
                <a:tab pos="1005205" algn="l"/>
              </a:tabLst>
            </a:pPr>
            <a:r>
              <a:rPr dirty="0" sz="1700" spc="-5">
                <a:solidFill>
                  <a:srgbClr val="FFFFFF"/>
                </a:solidFill>
                <a:latin typeface="Arial"/>
                <a:cs typeface="Arial"/>
              </a:rPr>
              <a:t>Capacity </a:t>
            </a:r>
            <a:r>
              <a:rPr dirty="0" sz="1700" spc="-10">
                <a:solidFill>
                  <a:srgbClr val="FFFFFF"/>
                </a:solidFill>
                <a:latin typeface="Arial"/>
                <a:cs typeface="Arial"/>
              </a:rPr>
              <a:t>building.</a:t>
            </a:r>
            <a:endParaRPr sz="17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211943" y="1261342"/>
            <a:ext cx="3668655" cy="24386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6211943" y="3861498"/>
            <a:ext cx="3668655" cy="2438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714727" y="1559052"/>
            <a:ext cx="4986655" cy="2616200"/>
          </a:xfrm>
          <a:prstGeom prst="rect">
            <a:avLst/>
          </a:prstGeom>
        </p:spPr>
        <p:txBody>
          <a:bodyPr wrap="square" lIns="0" tIns="15240" rIns="0" bIns="0" rtlCol="0" vert="horz">
            <a:spAutoFit/>
          </a:bodyPr>
          <a:lstStyle/>
          <a:p>
            <a:pPr algn="just" marL="12700" marR="5080">
              <a:lnSpc>
                <a:spcPct val="98900"/>
              </a:lnSpc>
              <a:spcBef>
                <a:spcPts val="120"/>
              </a:spcBef>
            </a:pPr>
            <a:r>
              <a:rPr dirty="0" sz="1500" spc="-10">
                <a:latin typeface="Arial"/>
                <a:cs typeface="Arial"/>
              </a:rPr>
              <a:t>The </a:t>
            </a:r>
            <a:r>
              <a:rPr dirty="0" sz="1500" spc="-15">
                <a:latin typeface="Arial"/>
                <a:cs typeface="Arial"/>
              </a:rPr>
              <a:t>peoples concerned </a:t>
            </a:r>
            <a:r>
              <a:rPr dirty="0" sz="1500" spc="-10">
                <a:latin typeface="Arial"/>
                <a:cs typeface="Arial"/>
              </a:rPr>
              <a:t>shall have the right </a:t>
            </a:r>
            <a:r>
              <a:rPr dirty="0" sz="1500" spc="-5">
                <a:latin typeface="Arial"/>
                <a:cs typeface="Arial"/>
              </a:rPr>
              <a:t>to </a:t>
            </a:r>
            <a:r>
              <a:rPr dirty="0" sz="1500" spc="-10">
                <a:latin typeface="Arial"/>
                <a:cs typeface="Arial"/>
              </a:rPr>
              <a:t>decide their  own priorities for the </a:t>
            </a:r>
            <a:r>
              <a:rPr dirty="0" sz="1500" spc="-15">
                <a:latin typeface="Arial"/>
                <a:cs typeface="Arial"/>
              </a:rPr>
              <a:t>process </a:t>
            </a:r>
            <a:r>
              <a:rPr dirty="0" sz="1500" spc="-10">
                <a:latin typeface="Arial"/>
                <a:cs typeface="Arial"/>
              </a:rPr>
              <a:t>of </a:t>
            </a:r>
            <a:r>
              <a:rPr dirty="0" sz="1500" spc="-15">
                <a:latin typeface="Arial"/>
                <a:cs typeface="Arial"/>
              </a:rPr>
              <a:t>development </a:t>
            </a:r>
            <a:r>
              <a:rPr dirty="0" sz="1500" spc="-10">
                <a:latin typeface="Arial"/>
                <a:cs typeface="Arial"/>
              </a:rPr>
              <a:t>as </a:t>
            </a:r>
            <a:r>
              <a:rPr dirty="0" sz="1500" spc="-5">
                <a:latin typeface="Arial"/>
                <a:cs typeface="Arial"/>
              </a:rPr>
              <a:t>it </a:t>
            </a:r>
            <a:r>
              <a:rPr dirty="0" sz="1500" spc="-15">
                <a:latin typeface="Arial"/>
                <a:cs typeface="Arial"/>
              </a:rPr>
              <a:t>affects  </a:t>
            </a:r>
            <a:r>
              <a:rPr dirty="0" sz="1500" spc="-10">
                <a:latin typeface="Arial"/>
                <a:cs typeface="Arial"/>
              </a:rPr>
              <a:t>their lives, beliefs, institutions and spiritual well-being </a:t>
            </a:r>
            <a:r>
              <a:rPr dirty="0" sz="1500" spc="-15">
                <a:latin typeface="Arial"/>
                <a:cs typeface="Arial"/>
              </a:rPr>
              <a:t>and  </a:t>
            </a:r>
            <a:r>
              <a:rPr dirty="0" sz="1500" spc="-10">
                <a:latin typeface="Arial"/>
                <a:cs typeface="Arial"/>
              </a:rPr>
              <a:t>the lands they </a:t>
            </a:r>
            <a:r>
              <a:rPr dirty="0" sz="1500" spc="-15">
                <a:latin typeface="Arial"/>
                <a:cs typeface="Arial"/>
              </a:rPr>
              <a:t>occupy </a:t>
            </a:r>
            <a:r>
              <a:rPr dirty="0" sz="1500" spc="-10">
                <a:latin typeface="Arial"/>
                <a:cs typeface="Arial"/>
              </a:rPr>
              <a:t>or otherwise use, and </a:t>
            </a:r>
            <a:r>
              <a:rPr dirty="0" sz="1500" spc="-5">
                <a:latin typeface="Arial"/>
                <a:cs typeface="Arial"/>
              </a:rPr>
              <a:t>to </a:t>
            </a:r>
            <a:r>
              <a:rPr dirty="0" sz="1500" spc="-10">
                <a:latin typeface="Arial"/>
                <a:cs typeface="Arial"/>
              </a:rPr>
              <a:t>exercise  control, </a:t>
            </a:r>
            <a:r>
              <a:rPr dirty="0" sz="1500" spc="-5">
                <a:latin typeface="Arial"/>
                <a:cs typeface="Arial"/>
              </a:rPr>
              <a:t>to </a:t>
            </a:r>
            <a:r>
              <a:rPr dirty="0" sz="1500" spc="-10">
                <a:latin typeface="Arial"/>
                <a:cs typeface="Arial"/>
              </a:rPr>
              <a:t>the </a:t>
            </a:r>
            <a:r>
              <a:rPr dirty="0" sz="1500" spc="-15">
                <a:latin typeface="Arial"/>
                <a:cs typeface="Arial"/>
              </a:rPr>
              <a:t>extent </a:t>
            </a:r>
            <a:r>
              <a:rPr dirty="0" sz="1500" spc="-10">
                <a:latin typeface="Arial"/>
                <a:cs typeface="Arial"/>
              </a:rPr>
              <a:t>possible, over their own </a:t>
            </a:r>
            <a:r>
              <a:rPr dirty="0" sz="1500" spc="-15">
                <a:latin typeface="Arial"/>
                <a:cs typeface="Arial"/>
              </a:rPr>
              <a:t>economic,  </a:t>
            </a:r>
            <a:r>
              <a:rPr dirty="0" sz="1500" spc="-10">
                <a:latin typeface="Arial"/>
                <a:cs typeface="Arial"/>
              </a:rPr>
              <a:t>social and cultural </a:t>
            </a:r>
            <a:r>
              <a:rPr dirty="0" sz="1500" spc="-15">
                <a:latin typeface="Arial"/>
                <a:cs typeface="Arial"/>
              </a:rPr>
              <a:t>development. </a:t>
            </a:r>
            <a:r>
              <a:rPr dirty="0" sz="1700" b="1">
                <a:latin typeface="Arial"/>
                <a:cs typeface="Arial"/>
              </a:rPr>
              <a:t>ILO </a:t>
            </a:r>
            <a:r>
              <a:rPr dirty="0" sz="1700" spc="-5" b="1">
                <a:latin typeface="Arial"/>
                <a:cs typeface="Arial"/>
              </a:rPr>
              <a:t>Convention no.  169, Article</a:t>
            </a:r>
            <a:r>
              <a:rPr dirty="0" sz="1700" spc="-55" b="1">
                <a:latin typeface="Arial"/>
                <a:cs typeface="Arial"/>
              </a:rPr>
              <a:t> </a:t>
            </a:r>
            <a:r>
              <a:rPr dirty="0" sz="1700" b="1">
                <a:latin typeface="Arial"/>
                <a:cs typeface="Arial"/>
              </a:rPr>
              <a:t>7</a:t>
            </a:r>
            <a:endParaRPr sz="17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2500">
              <a:latin typeface="Times New Roman"/>
              <a:cs typeface="Times New Roman"/>
            </a:endParaRPr>
          </a:p>
          <a:p>
            <a:pPr marL="12700" marR="553085">
              <a:lnSpc>
                <a:spcPts val="2280"/>
              </a:lnSpc>
              <a:spcBef>
                <a:spcPts val="5"/>
              </a:spcBef>
            </a:pPr>
            <a:r>
              <a:rPr dirty="0" sz="2100" spc="10" b="1">
                <a:latin typeface="Arial"/>
                <a:cs typeface="Arial"/>
              </a:rPr>
              <a:t>CORNERSTONES </a:t>
            </a:r>
            <a:r>
              <a:rPr dirty="0" sz="2100" spc="5" b="1">
                <a:latin typeface="Arial"/>
                <a:cs typeface="Arial"/>
              </a:rPr>
              <a:t>OF </a:t>
            </a:r>
            <a:r>
              <a:rPr dirty="0" sz="2100" spc="10" b="1">
                <a:latin typeface="Arial"/>
                <a:cs typeface="Arial"/>
              </a:rPr>
              <a:t>WORK </a:t>
            </a:r>
            <a:r>
              <a:rPr dirty="0" sz="2100" spc="5" b="1">
                <a:latin typeface="Arial"/>
                <a:cs typeface="Arial"/>
              </a:rPr>
              <a:t>WITH  </a:t>
            </a:r>
            <a:r>
              <a:rPr dirty="0" sz="2100" spc="10" b="1">
                <a:latin typeface="Arial"/>
                <a:cs typeface="Arial"/>
              </a:rPr>
              <a:t>LUNDIN</a:t>
            </a:r>
            <a:r>
              <a:rPr dirty="0" sz="2100" spc="15" b="1">
                <a:latin typeface="Arial"/>
                <a:cs typeface="Arial"/>
              </a:rPr>
              <a:t> </a:t>
            </a:r>
            <a:r>
              <a:rPr dirty="0" sz="2100" spc="5" b="1">
                <a:latin typeface="Arial"/>
                <a:cs typeface="Arial"/>
              </a:rPr>
              <a:t>GOLD</a:t>
            </a:r>
            <a:endParaRPr sz="21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472917" y="6765705"/>
            <a:ext cx="4203700" cy="367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35"/>
              </a:lnSpc>
            </a:pPr>
            <a:r>
              <a:rPr dirty="0" sz="2200" b="1">
                <a:latin typeface="Calibri"/>
                <a:cs typeface="Calibri"/>
              </a:rPr>
              <a:t>Zamora </a:t>
            </a:r>
            <a:r>
              <a:rPr dirty="0" sz="2200" spc="5" b="1">
                <a:latin typeface="Calibri"/>
                <a:cs typeface="Calibri"/>
              </a:rPr>
              <a:t>Chinchipe Shuar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Federation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800" y="0"/>
                </a:lnTo>
                <a:lnTo>
                  <a:pt x="9702800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77800" y="7227316"/>
            <a:ext cx="9702800" cy="291465"/>
          </a:xfrm>
          <a:custGeom>
            <a:avLst/>
            <a:gdLst/>
            <a:ahLst/>
            <a:cxnLst/>
            <a:rect l="l" t="t" r="r" b="b"/>
            <a:pathLst>
              <a:path w="9702800" h="291465">
                <a:moveTo>
                  <a:pt x="0" y="0"/>
                </a:moveTo>
                <a:lnTo>
                  <a:pt x="9702799" y="0"/>
                </a:lnTo>
                <a:lnTo>
                  <a:pt x="9702799" y="291083"/>
                </a:lnTo>
                <a:lnTo>
                  <a:pt x="0" y="291083"/>
                </a:lnTo>
                <a:lnTo>
                  <a:pt x="0" y="0"/>
                </a:lnTo>
                <a:close/>
              </a:path>
            </a:pathLst>
          </a:custGeom>
          <a:ln w="13476">
            <a:solidFill>
              <a:srgbClr val="2F528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7642352" y="293115"/>
            <a:ext cx="1865376" cy="1200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5113528" y="2687755"/>
            <a:ext cx="3256915" cy="2134235"/>
          </a:xfrm>
          <a:prstGeom prst="rect">
            <a:avLst/>
          </a:prstGeom>
        </p:spPr>
        <p:txBody>
          <a:bodyPr wrap="square" lIns="0" tIns="1816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430"/>
              </a:spcBef>
            </a:pPr>
            <a:r>
              <a:rPr dirty="0" sz="2200" spc="10" b="1">
                <a:latin typeface="Arial"/>
                <a:cs typeface="Arial"/>
              </a:rPr>
              <a:t>Rubén </a:t>
            </a:r>
            <a:r>
              <a:rPr dirty="0" sz="2200" spc="5" b="1">
                <a:latin typeface="Arial"/>
                <a:cs typeface="Arial"/>
              </a:rPr>
              <a:t>Naichap</a:t>
            </a:r>
            <a:r>
              <a:rPr dirty="0" sz="2200" spc="-20" b="1">
                <a:latin typeface="Arial"/>
                <a:cs typeface="Arial"/>
              </a:rPr>
              <a:t> </a:t>
            </a:r>
            <a:r>
              <a:rPr dirty="0" sz="2200" spc="-10" b="1">
                <a:latin typeface="Arial"/>
                <a:cs typeface="Arial"/>
              </a:rPr>
              <a:t>Yankur</a:t>
            </a:r>
            <a:endParaRPr sz="22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50"/>
              </a:spcBef>
            </a:pPr>
            <a:r>
              <a:rPr dirty="0" sz="1400" spc="10" b="1">
                <a:latin typeface="Arial"/>
                <a:cs typeface="Arial"/>
              </a:rPr>
              <a:t>Republic </a:t>
            </a:r>
            <a:r>
              <a:rPr dirty="0" sz="1400" spc="5" b="1">
                <a:latin typeface="Arial"/>
                <a:cs typeface="Arial"/>
              </a:rPr>
              <a:t>of</a:t>
            </a:r>
            <a:r>
              <a:rPr dirty="0" sz="1400" spc="25" b="1">
                <a:latin typeface="Arial"/>
                <a:cs typeface="Arial"/>
              </a:rPr>
              <a:t> </a:t>
            </a:r>
            <a:r>
              <a:rPr dirty="0" sz="1400" spc="10" b="1">
                <a:latin typeface="Arial"/>
                <a:cs typeface="Arial"/>
              </a:rPr>
              <a:t>Ecuador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815"/>
              </a:spcBef>
            </a:pPr>
            <a:r>
              <a:rPr dirty="0" sz="1400" spc="-10">
                <a:latin typeface="Arial"/>
                <a:cs typeface="Arial"/>
              </a:rPr>
              <a:t>Shuar</a:t>
            </a:r>
            <a:r>
              <a:rPr dirty="0" sz="1400" spc="-1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Nation</a:t>
            </a:r>
            <a:endParaRPr sz="1400">
              <a:latin typeface="Arial"/>
              <a:cs typeface="Arial"/>
            </a:endParaRPr>
          </a:p>
          <a:p>
            <a:pPr marL="12700" marR="5080">
              <a:lnSpc>
                <a:spcPct val="148600"/>
              </a:lnSpc>
              <a:spcBef>
                <a:spcPts val="25"/>
              </a:spcBef>
            </a:pPr>
            <a:r>
              <a:rPr dirty="0" sz="1400" spc="-10" b="1">
                <a:latin typeface="Arial"/>
                <a:cs typeface="Arial"/>
              </a:rPr>
              <a:t>Cell phone: +593 </a:t>
            </a:r>
            <a:r>
              <a:rPr dirty="0" sz="1400" spc="-5" b="1">
                <a:latin typeface="Arial"/>
                <a:cs typeface="Arial"/>
              </a:rPr>
              <a:t>98 </a:t>
            </a:r>
            <a:r>
              <a:rPr dirty="0" sz="1400" spc="-10" b="1">
                <a:latin typeface="Arial"/>
                <a:cs typeface="Arial"/>
              </a:rPr>
              <a:t>695 8688,</a:t>
            </a:r>
            <a:r>
              <a:rPr dirty="0" sz="1400" spc="-85" b="1">
                <a:latin typeface="Arial"/>
                <a:cs typeface="Arial"/>
              </a:rPr>
              <a:t> </a:t>
            </a:r>
            <a:r>
              <a:rPr dirty="0" sz="1400" spc="-10" b="1">
                <a:latin typeface="Arial"/>
                <a:cs typeface="Arial"/>
              </a:rPr>
              <a:t>Ecuador  </a:t>
            </a:r>
            <a:r>
              <a:rPr dirty="0" sz="1400" spc="-15" b="1">
                <a:latin typeface="Arial"/>
                <a:cs typeface="Arial"/>
              </a:rPr>
              <a:t>Email:</a:t>
            </a:r>
            <a:r>
              <a:rPr dirty="0" sz="1400" b="1">
                <a:latin typeface="Arial"/>
                <a:cs typeface="Arial"/>
              </a:rPr>
              <a:t> </a:t>
            </a:r>
            <a:r>
              <a:rPr dirty="0" u="sng" sz="1400" spc="10" b="1">
                <a:solidFill>
                  <a:srgbClr val="0563C1"/>
                </a:solidFill>
                <a:uFill>
                  <a:solidFill>
                    <a:srgbClr val="0563C1"/>
                  </a:solidFill>
                </a:uFill>
                <a:latin typeface="Arial"/>
                <a:cs typeface="Arial"/>
                <a:hlinkClick r:id="rId3"/>
              </a:rPr>
              <a:t>Ruben.naichap@yahoo.es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910"/>
              </a:spcBef>
            </a:pPr>
            <a:r>
              <a:rPr dirty="0" sz="1400" spc="10" b="1">
                <a:latin typeface="Arial"/>
                <a:cs typeface="Arial"/>
              </a:rPr>
              <a:t>Skype:</a:t>
            </a:r>
            <a:r>
              <a:rPr dirty="0" sz="1400" spc="15" b="1">
                <a:latin typeface="Arial"/>
                <a:cs typeface="Arial"/>
              </a:rPr>
              <a:t> </a:t>
            </a:r>
            <a:r>
              <a:rPr dirty="0" sz="1400" spc="10" b="1">
                <a:latin typeface="Arial"/>
                <a:cs typeface="Arial"/>
              </a:rPr>
              <a:t>ruben.naichap1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Makete</a:t>
            </a:r>
          </a:p>
          <a:p>
            <a:pPr marL="12700">
              <a:lnSpc>
                <a:spcPct val="100000"/>
              </a:lnSpc>
            </a:pPr>
            <a:r>
              <a:rPr dirty="0" spc="15"/>
              <a:t>Thank </a:t>
            </a:r>
            <a:r>
              <a:rPr dirty="0" spc="10"/>
              <a:t>you </a:t>
            </a:r>
            <a:r>
              <a:rPr dirty="0" spc="15"/>
              <a:t>very</a:t>
            </a:r>
            <a:r>
              <a:rPr dirty="0" spc="-40"/>
              <a:t> </a:t>
            </a:r>
            <a:r>
              <a:rPr dirty="0" spc="15"/>
              <a:t>much</a:t>
            </a:r>
          </a:p>
        </p:txBody>
      </p:sp>
      <p:sp>
        <p:nvSpPr>
          <p:cNvPr id="7" name="object 7"/>
          <p:cNvSpPr/>
          <p:nvPr/>
        </p:nvSpPr>
        <p:spPr>
          <a:xfrm>
            <a:off x="177800" y="2148201"/>
            <a:ext cx="4808486" cy="3260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4472917" y="6765705"/>
            <a:ext cx="4203700" cy="36703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 marL="12700">
              <a:lnSpc>
                <a:spcPts val="2635"/>
              </a:lnSpc>
            </a:pPr>
            <a:r>
              <a:rPr dirty="0" sz="2200" b="1">
                <a:latin typeface="Calibri"/>
                <a:cs typeface="Calibri"/>
              </a:rPr>
              <a:t>Zamora </a:t>
            </a:r>
            <a:r>
              <a:rPr dirty="0" sz="2200" spc="5" b="1">
                <a:latin typeface="Calibri"/>
                <a:cs typeface="Calibri"/>
              </a:rPr>
              <a:t>Chinchipe Shuar</a:t>
            </a:r>
            <a:r>
              <a:rPr dirty="0" sz="2200" spc="10" b="1">
                <a:latin typeface="Calibri"/>
                <a:cs typeface="Calibri"/>
              </a:rPr>
              <a:t> </a:t>
            </a:r>
            <a:r>
              <a:rPr dirty="0" sz="2200" spc="-5" b="1">
                <a:latin typeface="Calibri"/>
                <a:cs typeface="Calibri"/>
              </a:rPr>
              <a:t>Federation</a:t>
            </a:r>
            <a:endParaRPr sz="22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241300"/>
            <a:ext cx="9702800" cy="72771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439927" y="6992620"/>
            <a:ext cx="3197352" cy="3566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275336" y="594868"/>
            <a:ext cx="5532120" cy="533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77800" y="241300"/>
            <a:ext cx="4895088" cy="1304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6751" y="338328"/>
            <a:ext cx="4308475" cy="888365"/>
          </a:xfrm>
          <a:prstGeom prst="rect"/>
        </p:spPr>
        <p:txBody>
          <a:bodyPr wrap="square" lIns="0" tIns="69215" rIns="0" bIns="0" rtlCol="0" vert="horz">
            <a:spAutoFit/>
          </a:bodyPr>
          <a:lstStyle/>
          <a:p>
            <a:pPr marL="12700" marR="5080">
              <a:lnSpc>
                <a:spcPts val="3190"/>
              </a:lnSpc>
              <a:spcBef>
                <a:spcPts val="545"/>
              </a:spcBef>
            </a:pPr>
            <a:r>
              <a:rPr dirty="0" sz="3000" spc="-15" i="0">
                <a:solidFill>
                  <a:srgbClr val="FFFFFF"/>
                </a:solidFill>
                <a:latin typeface="Calibri"/>
                <a:cs typeface="Calibri"/>
              </a:rPr>
              <a:t>Building </a:t>
            </a:r>
            <a:r>
              <a:rPr dirty="0" sz="3000" spc="-10" i="0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3000" spc="-20" i="0">
                <a:solidFill>
                  <a:srgbClr val="FFFFFF"/>
                </a:solidFill>
                <a:latin typeface="Calibri"/>
                <a:cs typeface="Calibri"/>
              </a:rPr>
              <a:t>future</a:t>
            </a:r>
            <a:r>
              <a:rPr dirty="0" sz="3000" spc="-80" i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000" spc="-20" i="0">
                <a:solidFill>
                  <a:srgbClr val="FFFFFF"/>
                </a:solidFill>
                <a:latin typeface="Calibri"/>
                <a:cs typeface="Calibri"/>
              </a:rPr>
              <a:t>through  responsible </a:t>
            </a:r>
            <a:r>
              <a:rPr dirty="0" sz="3000" spc="-15" i="0">
                <a:solidFill>
                  <a:srgbClr val="FFFFFF"/>
                </a:solidFill>
                <a:latin typeface="Calibri"/>
                <a:cs typeface="Calibri"/>
              </a:rPr>
              <a:t>mining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7800" y="3054604"/>
            <a:ext cx="6108192" cy="10942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77800" y="3624579"/>
            <a:ext cx="7178040" cy="10942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/>
          <p:nvPr/>
        </p:nvSpPr>
        <p:spPr>
          <a:xfrm>
            <a:off x="462216" y="3178048"/>
            <a:ext cx="6453505" cy="1632585"/>
          </a:xfrm>
          <a:prstGeom prst="rect">
            <a:avLst/>
          </a:prstGeom>
        </p:spPr>
        <p:txBody>
          <a:bodyPr wrap="square" lIns="0" tIns="36830" rIns="0" bIns="0" rtlCol="0" vert="horz">
            <a:spAutoFit/>
          </a:bodyPr>
          <a:lstStyle/>
          <a:p>
            <a:pPr marL="12700" marR="5080">
              <a:lnSpc>
                <a:spcPts val="4510"/>
              </a:lnSpc>
              <a:spcBef>
                <a:spcPts val="290"/>
              </a:spcBef>
            </a:pPr>
            <a:r>
              <a:rPr dirty="0" sz="3800" spc="10" b="1">
                <a:solidFill>
                  <a:srgbClr val="FFFFFF"/>
                </a:solidFill>
                <a:latin typeface="Calibri"/>
                <a:cs typeface="Calibri"/>
              </a:rPr>
              <a:t>Lundin </a:t>
            </a:r>
            <a:r>
              <a:rPr dirty="0" sz="3800" spc="5" b="1">
                <a:solidFill>
                  <a:srgbClr val="FFFFFF"/>
                </a:solidFill>
                <a:latin typeface="Calibri"/>
                <a:cs typeface="Calibri"/>
              </a:rPr>
              <a:t>Gold and the Shuar  </a:t>
            </a:r>
            <a:r>
              <a:rPr dirty="0" sz="3800" spc="-15" b="1">
                <a:solidFill>
                  <a:srgbClr val="FFFFFF"/>
                </a:solidFill>
                <a:latin typeface="Calibri"/>
                <a:cs typeface="Calibri"/>
              </a:rPr>
              <a:t>Federation </a:t>
            </a:r>
            <a:r>
              <a:rPr dirty="0" sz="3800" spc="5" b="1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3800" spc="-15" b="1">
                <a:solidFill>
                  <a:srgbClr val="FFFFFF"/>
                </a:solidFill>
                <a:latin typeface="Calibri"/>
                <a:cs typeface="Calibri"/>
              </a:rPr>
              <a:t>Zamora</a:t>
            </a:r>
            <a:r>
              <a:rPr dirty="0" sz="3800" spc="5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3800" spc="5" b="1">
                <a:solidFill>
                  <a:srgbClr val="FFFFFF"/>
                </a:solidFill>
                <a:latin typeface="Calibri"/>
                <a:cs typeface="Calibri"/>
              </a:rPr>
              <a:t>Chinchipe</a:t>
            </a:r>
            <a:endParaRPr sz="38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440"/>
              </a:spcBef>
            </a:pPr>
            <a:r>
              <a:rPr dirty="0" sz="2500" spc="5">
                <a:solidFill>
                  <a:srgbClr val="FFFFFF"/>
                </a:solidFill>
                <a:latin typeface="Calibri"/>
                <a:cs typeface="Calibri"/>
              </a:rPr>
              <a:t>March</a:t>
            </a:r>
            <a:r>
              <a:rPr dirty="0" sz="2500" spc="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500" spc="10">
                <a:solidFill>
                  <a:srgbClr val="FFFFFF"/>
                </a:solidFill>
                <a:latin typeface="Calibri"/>
                <a:cs typeface="Calibri"/>
              </a:rPr>
              <a:t>2019</a:t>
            </a:r>
            <a:endParaRPr sz="25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7800" y="2925904"/>
            <a:ext cx="9702800" cy="1318895"/>
          </a:xfrm>
          <a:custGeom>
            <a:avLst/>
            <a:gdLst/>
            <a:ahLst/>
            <a:cxnLst/>
            <a:rect l="l" t="t" r="r" b="b"/>
            <a:pathLst>
              <a:path w="9702800" h="1318895">
                <a:moveTo>
                  <a:pt x="0" y="0"/>
                </a:moveTo>
                <a:lnTo>
                  <a:pt x="9702800" y="0"/>
                </a:lnTo>
                <a:lnTo>
                  <a:pt x="9702800" y="1318848"/>
                </a:lnTo>
                <a:lnTo>
                  <a:pt x="0" y="1318848"/>
                </a:lnTo>
                <a:lnTo>
                  <a:pt x="0" y="0"/>
                </a:lnTo>
                <a:close/>
              </a:path>
            </a:pathLst>
          </a:custGeom>
          <a:solidFill>
            <a:srgbClr val="BB9900">
              <a:alpha val="67839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086103" y="893572"/>
            <a:ext cx="8793480" cy="66233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171076" y="920496"/>
            <a:ext cx="4503420" cy="149796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ts val="4910"/>
              </a:lnSpc>
              <a:spcBef>
                <a:spcPts val="100"/>
              </a:spcBef>
            </a:pPr>
            <a:r>
              <a:rPr dirty="0" sz="4200" spc="-5" i="0">
                <a:solidFill>
                  <a:srgbClr val="BB9900"/>
                </a:solidFill>
                <a:latin typeface="Calibri"/>
                <a:cs typeface="Calibri"/>
              </a:rPr>
              <a:t>ECUADOR:</a:t>
            </a:r>
            <a:endParaRPr sz="4200">
              <a:latin typeface="Calibri"/>
              <a:cs typeface="Calibri"/>
            </a:endParaRPr>
          </a:p>
          <a:p>
            <a:pPr marL="12700" marR="5080">
              <a:lnSpc>
                <a:spcPts val="3220"/>
              </a:lnSpc>
              <a:spcBef>
                <a:spcPts val="290"/>
              </a:spcBef>
            </a:pPr>
            <a:r>
              <a:rPr dirty="0" sz="3000" spc="-15" i="0">
                <a:solidFill>
                  <a:srgbClr val="203864"/>
                </a:solidFill>
                <a:latin typeface="Calibri"/>
                <a:cs typeface="Calibri"/>
              </a:rPr>
              <a:t>Mining can </a:t>
            </a:r>
            <a:r>
              <a:rPr dirty="0" sz="3000" spc="-20" i="0">
                <a:solidFill>
                  <a:srgbClr val="203864"/>
                </a:solidFill>
                <a:latin typeface="Calibri"/>
                <a:cs typeface="Calibri"/>
              </a:rPr>
              <a:t>drive</a:t>
            </a:r>
            <a:r>
              <a:rPr dirty="0" sz="3000" spc="-90" i="0">
                <a:solidFill>
                  <a:srgbClr val="203864"/>
                </a:solidFill>
                <a:latin typeface="Calibri"/>
                <a:cs typeface="Calibri"/>
              </a:rPr>
              <a:t> </a:t>
            </a:r>
            <a:r>
              <a:rPr dirty="0" sz="3000" spc="-20" i="0">
                <a:solidFill>
                  <a:srgbClr val="203864"/>
                </a:solidFill>
                <a:latin typeface="Calibri"/>
                <a:cs typeface="Calibri"/>
              </a:rPr>
              <a:t>sustainable  economic</a:t>
            </a:r>
            <a:r>
              <a:rPr dirty="0" sz="3000" spc="-15" i="0">
                <a:solidFill>
                  <a:srgbClr val="203864"/>
                </a:solidFill>
                <a:latin typeface="Calibri"/>
                <a:cs typeface="Calibri"/>
              </a:rPr>
              <a:t> </a:t>
            </a:r>
            <a:r>
              <a:rPr dirty="0" sz="3000" spc="-20" i="0">
                <a:solidFill>
                  <a:srgbClr val="203864"/>
                </a:solidFill>
                <a:latin typeface="Calibri"/>
                <a:cs typeface="Calibri"/>
              </a:rPr>
              <a:t>growth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10</a:t>
            </a:fld>
          </a:p>
        </p:txBody>
      </p:sp>
      <p:sp>
        <p:nvSpPr>
          <p:cNvPr id="5" name="object 5"/>
          <p:cNvSpPr txBox="1"/>
          <p:nvPr/>
        </p:nvSpPr>
        <p:spPr>
          <a:xfrm>
            <a:off x="177800" y="3182620"/>
            <a:ext cx="9702800" cy="693420"/>
          </a:xfrm>
          <a:prstGeom prst="rect">
            <a:avLst/>
          </a:prstGeom>
        </p:spPr>
        <p:txBody>
          <a:bodyPr wrap="square" lIns="0" tIns="50800" rIns="0" bIns="0" rtlCol="0" vert="horz">
            <a:spAutoFit/>
          </a:bodyPr>
          <a:lstStyle/>
          <a:p>
            <a:pPr marL="1568450" marR="4139565" indent="-631190">
              <a:lnSpc>
                <a:spcPts val="2500"/>
              </a:lnSpc>
              <a:spcBef>
                <a:spcPts val="400"/>
              </a:spcBef>
            </a:pPr>
            <a:r>
              <a:rPr dirty="0" sz="2300" spc="5" b="1">
                <a:solidFill>
                  <a:srgbClr val="FFFFFF"/>
                </a:solidFill>
                <a:latin typeface="Calibri"/>
                <a:cs typeface="Calibri"/>
              </a:rPr>
              <a:t>Fruta </a:t>
            </a:r>
            <a:r>
              <a:rPr dirty="0" sz="2300" spc="10" b="1">
                <a:solidFill>
                  <a:srgbClr val="FFFFFF"/>
                </a:solidFill>
                <a:latin typeface="Calibri"/>
                <a:cs typeface="Calibri"/>
              </a:rPr>
              <a:t>del </a:t>
            </a:r>
            <a:r>
              <a:rPr dirty="0" sz="2300" spc="5" b="1">
                <a:solidFill>
                  <a:srgbClr val="FFFFFF"/>
                </a:solidFill>
                <a:latin typeface="Calibri"/>
                <a:cs typeface="Calibri"/>
              </a:rPr>
              <a:t>Norte, </a:t>
            </a:r>
            <a:r>
              <a:rPr dirty="0" sz="2300" b="1">
                <a:solidFill>
                  <a:srgbClr val="FFFFFF"/>
                </a:solidFill>
                <a:latin typeface="Calibri"/>
                <a:cs typeface="Calibri"/>
              </a:rPr>
              <a:t>categorized </a:t>
            </a:r>
            <a:r>
              <a:rPr dirty="0" sz="2300" spc="5" b="1">
                <a:solidFill>
                  <a:srgbClr val="FFFFFF"/>
                </a:solidFill>
                <a:latin typeface="Calibri"/>
                <a:cs typeface="Calibri"/>
              </a:rPr>
              <a:t>as </a:t>
            </a:r>
            <a:r>
              <a:rPr dirty="0" sz="2300" spc="10" b="1">
                <a:solidFill>
                  <a:srgbClr val="FFFFFF"/>
                </a:solidFill>
                <a:latin typeface="Calibri"/>
                <a:cs typeface="Calibri"/>
              </a:rPr>
              <a:t>one of  </a:t>
            </a:r>
            <a:r>
              <a:rPr dirty="0" sz="2300" spc="5" b="1">
                <a:solidFill>
                  <a:srgbClr val="FFFFFF"/>
                </a:solidFill>
                <a:latin typeface="Calibri"/>
                <a:cs typeface="Calibri"/>
              </a:rPr>
              <a:t>Ecuador's </a:t>
            </a:r>
            <a:r>
              <a:rPr dirty="0" sz="2300" spc="-5" b="1">
                <a:solidFill>
                  <a:srgbClr val="FFFFFF"/>
                </a:solidFill>
                <a:latin typeface="Calibri"/>
                <a:cs typeface="Calibri"/>
              </a:rPr>
              <a:t>strategic</a:t>
            </a:r>
            <a:r>
              <a:rPr dirty="0" sz="2300" spc="30" b="1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2300" spc="5" b="1">
                <a:solidFill>
                  <a:srgbClr val="FFFFFF"/>
                </a:solidFill>
                <a:latin typeface="Calibri"/>
                <a:cs typeface="Calibri"/>
              </a:rPr>
              <a:t>projects</a:t>
            </a:r>
            <a:endParaRPr sz="23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806961" y="4878323"/>
            <a:ext cx="5273675" cy="1223645"/>
          </a:xfrm>
          <a:prstGeom prst="rect">
            <a:avLst/>
          </a:prstGeom>
        </p:spPr>
        <p:txBody>
          <a:bodyPr wrap="square" lIns="0" tIns="45719" rIns="0" bIns="0" rtlCol="0" vert="horz">
            <a:spAutoFit/>
          </a:bodyPr>
          <a:lstStyle/>
          <a:p>
            <a:pPr marL="376555" marR="27305" indent="-363855">
              <a:lnSpc>
                <a:spcPts val="2300"/>
              </a:lnSpc>
              <a:spcBef>
                <a:spcPts val="359"/>
              </a:spcBef>
              <a:buClr>
                <a:srgbClr val="E9AB32"/>
              </a:buClr>
              <a:buFont typeface="Arial"/>
              <a:buChar char="•"/>
              <a:tabLst>
                <a:tab pos="375920" algn="l"/>
                <a:tab pos="376555" algn="l"/>
              </a:tabLst>
            </a:pPr>
            <a:r>
              <a:rPr dirty="0" sz="2100" spc="-5" b="1">
                <a:latin typeface="Calibri"/>
                <a:cs typeface="Calibri"/>
              </a:rPr>
              <a:t>Approximate </a:t>
            </a:r>
            <a:r>
              <a:rPr dirty="0" sz="2100" spc="5" b="1">
                <a:latin typeface="Calibri"/>
                <a:cs typeface="Calibri"/>
              </a:rPr>
              <a:t>reserves: </a:t>
            </a:r>
            <a:r>
              <a:rPr dirty="0" sz="2100">
                <a:latin typeface="Calibri"/>
                <a:cs typeface="Calibri"/>
              </a:rPr>
              <a:t>4.9 </a:t>
            </a:r>
            <a:r>
              <a:rPr dirty="0" sz="2100" spc="5">
                <a:latin typeface="Calibri"/>
                <a:cs typeface="Calibri"/>
              </a:rPr>
              <a:t>million ounces </a:t>
            </a:r>
            <a:r>
              <a:rPr dirty="0" sz="2100">
                <a:latin typeface="Calibri"/>
                <a:cs typeface="Calibri"/>
              </a:rPr>
              <a:t>of  gold</a:t>
            </a:r>
            <a:endParaRPr sz="2100">
              <a:latin typeface="Calibri"/>
              <a:cs typeface="Calibri"/>
            </a:endParaRPr>
          </a:p>
          <a:p>
            <a:pPr marL="376555" indent="-363855">
              <a:lnSpc>
                <a:spcPts val="2160"/>
              </a:lnSpc>
              <a:buClr>
                <a:srgbClr val="E9AB32"/>
              </a:buClr>
              <a:buFont typeface="Arial"/>
              <a:buChar char="•"/>
              <a:tabLst>
                <a:tab pos="375920" algn="l"/>
                <a:tab pos="376555" algn="l"/>
              </a:tabLst>
            </a:pPr>
            <a:r>
              <a:rPr dirty="0" sz="2100" spc="-15" b="1">
                <a:latin typeface="Calibri"/>
                <a:cs typeface="Calibri"/>
              </a:rPr>
              <a:t>Average </a:t>
            </a:r>
            <a:r>
              <a:rPr dirty="0" sz="2100" spc="5" b="1">
                <a:latin typeface="Calibri"/>
                <a:cs typeface="Calibri"/>
              </a:rPr>
              <a:t>annual </a:t>
            </a:r>
            <a:r>
              <a:rPr dirty="0" sz="2100" b="1">
                <a:latin typeface="Calibri"/>
                <a:cs typeface="Calibri"/>
              </a:rPr>
              <a:t>production: </a:t>
            </a:r>
            <a:r>
              <a:rPr dirty="0" sz="2100" spc="5">
                <a:latin typeface="Calibri"/>
                <a:cs typeface="Calibri"/>
              </a:rPr>
              <a:t>300,000</a:t>
            </a:r>
            <a:r>
              <a:rPr dirty="0" sz="2100" spc="75">
                <a:latin typeface="Calibri"/>
                <a:cs typeface="Calibri"/>
              </a:rPr>
              <a:t> </a:t>
            </a:r>
            <a:r>
              <a:rPr dirty="0" sz="2100" spc="5">
                <a:latin typeface="Calibri"/>
                <a:cs typeface="Calibri"/>
              </a:rPr>
              <a:t>ounces</a:t>
            </a:r>
            <a:endParaRPr sz="2100">
              <a:latin typeface="Calibri"/>
              <a:cs typeface="Calibri"/>
            </a:endParaRPr>
          </a:p>
          <a:p>
            <a:pPr marL="376555" indent="-363855">
              <a:lnSpc>
                <a:spcPts val="2410"/>
              </a:lnSpc>
              <a:buClr>
                <a:srgbClr val="E9AB32"/>
              </a:buClr>
              <a:buFont typeface="Arial"/>
              <a:buChar char="•"/>
              <a:tabLst>
                <a:tab pos="375920" algn="l"/>
                <a:tab pos="376555" algn="l"/>
              </a:tabLst>
            </a:pPr>
            <a:r>
              <a:rPr dirty="0" sz="2100" spc="5" b="1">
                <a:latin typeface="Calibri"/>
                <a:cs typeface="Calibri"/>
              </a:rPr>
              <a:t>Useful </a:t>
            </a:r>
            <a:r>
              <a:rPr dirty="0" sz="2100" spc="-5" b="1">
                <a:latin typeface="Calibri"/>
                <a:cs typeface="Calibri"/>
              </a:rPr>
              <a:t>life: </a:t>
            </a:r>
            <a:r>
              <a:rPr dirty="0" sz="2100">
                <a:latin typeface="Calibri"/>
                <a:cs typeface="Calibri"/>
              </a:rPr>
              <a:t>Approximately 15</a:t>
            </a:r>
            <a:r>
              <a:rPr dirty="0" sz="2100" spc="10">
                <a:latin typeface="Calibri"/>
                <a:cs typeface="Calibri"/>
              </a:rPr>
              <a:t> </a:t>
            </a:r>
            <a:r>
              <a:rPr dirty="0" sz="2100" spc="-5">
                <a:latin typeface="Calibri"/>
                <a:cs typeface="Calibri"/>
              </a:rPr>
              <a:t>years</a:t>
            </a:r>
            <a:endParaRPr sz="21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309770" y="2316988"/>
            <a:ext cx="3172460" cy="1311910"/>
          </a:xfrm>
          <a:prstGeom prst="rect">
            <a:avLst/>
          </a:prstGeom>
        </p:spPr>
        <p:txBody>
          <a:bodyPr wrap="square" lIns="0" tIns="26034" rIns="0" bIns="0" rtlCol="0" vert="horz">
            <a:spAutoFit/>
          </a:bodyPr>
          <a:lstStyle/>
          <a:p>
            <a:pPr marL="315595" marR="5080" indent="-302895">
              <a:lnSpc>
                <a:spcPts val="1989"/>
              </a:lnSpc>
              <a:spcBef>
                <a:spcPts val="204"/>
              </a:spcBef>
              <a:buClr>
                <a:srgbClr val="E9AB32"/>
              </a:buClr>
              <a:buFont typeface="Arial"/>
              <a:buChar char="•"/>
              <a:tabLst>
                <a:tab pos="315595" algn="l"/>
                <a:tab pos="316230" algn="l"/>
              </a:tabLst>
            </a:pPr>
            <a:r>
              <a:rPr dirty="0" sz="1700" spc="-10">
                <a:latin typeface="Calibri"/>
                <a:cs typeface="Calibri"/>
              </a:rPr>
              <a:t>Finalization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5">
                <a:latin typeface="Calibri"/>
                <a:cs typeface="Calibri"/>
              </a:rPr>
              <a:t>an </a:t>
            </a:r>
            <a:r>
              <a:rPr dirty="0" sz="1700" spc="-15">
                <a:latin typeface="Calibri"/>
                <a:cs typeface="Calibri"/>
              </a:rPr>
              <a:t>updated  </a:t>
            </a:r>
            <a:r>
              <a:rPr dirty="0" sz="1700" spc="-10">
                <a:latin typeface="Calibri"/>
                <a:cs typeface="Calibri"/>
              </a:rPr>
              <a:t>framework agreement to ensure  </a:t>
            </a:r>
            <a:r>
              <a:rPr dirty="0" sz="1700" spc="-5">
                <a:latin typeface="Calibri"/>
                <a:cs typeface="Calibri"/>
              </a:rPr>
              <a:t>ongoing respectful</a:t>
            </a:r>
            <a:r>
              <a:rPr dirty="0" sz="1700" spc="-70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engagement.</a:t>
            </a:r>
            <a:endParaRPr sz="1700">
              <a:latin typeface="Calibri"/>
              <a:cs typeface="Calibri"/>
            </a:endParaRPr>
          </a:p>
          <a:p>
            <a:pPr marL="315595" marR="508634" indent="-302895">
              <a:lnSpc>
                <a:spcPts val="1989"/>
              </a:lnSpc>
              <a:spcBef>
                <a:spcPts val="125"/>
              </a:spcBef>
              <a:buClr>
                <a:srgbClr val="E9AB32"/>
              </a:buClr>
              <a:buFont typeface="Arial"/>
              <a:buChar char="•"/>
              <a:tabLst>
                <a:tab pos="315595" algn="l"/>
                <a:tab pos="316230" algn="l"/>
              </a:tabLst>
            </a:pPr>
            <a:r>
              <a:rPr dirty="0" sz="1700" spc="-10">
                <a:latin typeface="Calibri"/>
                <a:cs typeface="Calibri"/>
              </a:rPr>
              <a:t>Reassessment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10">
                <a:latin typeface="Calibri"/>
                <a:cs typeface="Calibri"/>
              </a:rPr>
              <a:t>mutually-  identified </a:t>
            </a:r>
            <a:r>
              <a:rPr dirty="0" sz="1700" spc="-5">
                <a:latin typeface="Calibri"/>
                <a:cs typeface="Calibri"/>
              </a:rPr>
              <a:t>priorities.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807123" y="1404592"/>
            <a:ext cx="3811587" cy="260813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75300" y="2723591"/>
            <a:ext cx="185361" cy="1853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2129313" y="2469889"/>
            <a:ext cx="0" cy="713740"/>
          </a:xfrm>
          <a:custGeom>
            <a:avLst/>
            <a:gdLst/>
            <a:ahLst/>
            <a:cxnLst/>
            <a:rect l="l" t="t" r="r" b="b"/>
            <a:pathLst>
              <a:path w="0" h="713739">
                <a:moveTo>
                  <a:pt x="0" y="0"/>
                </a:moveTo>
                <a:lnTo>
                  <a:pt x="1" y="713616"/>
                </a:lnTo>
              </a:path>
            </a:pathLst>
          </a:custGeom>
          <a:ln w="6738">
            <a:solidFill>
              <a:srgbClr val="ED7D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740447" y="2816273"/>
            <a:ext cx="1389380" cy="0"/>
          </a:xfrm>
          <a:custGeom>
            <a:avLst/>
            <a:gdLst/>
            <a:ahLst/>
            <a:cxnLst/>
            <a:rect l="l" t="t" r="r" b="b"/>
            <a:pathLst>
              <a:path w="1389380" h="0">
                <a:moveTo>
                  <a:pt x="0" y="1"/>
                </a:moveTo>
                <a:lnTo>
                  <a:pt x="1388865" y="0"/>
                </a:lnTo>
              </a:path>
            </a:pathLst>
          </a:custGeom>
          <a:ln w="6738">
            <a:solidFill>
              <a:srgbClr val="ED7D31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813530" y="2277871"/>
            <a:ext cx="90170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b="1">
                <a:solidFill>
                  <a:srgbClr val="C55A11"/>
                </a:solidFill>
                <a:latin typeface="Calibri"/>
                <a:cs typeface="Calibri"/>
              </a:rPr>
              <a:t>2017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261546" y="4404867"/>
            <a:ext cx="3138170" cy="18211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15595" indent="-302895">
              <a:lnSpc>
                <a:spcPts val="2030"/>
              </a:lnSpc>
              <a:spcBef>
                <a:spcPts val="100"/>
              </a:spcBef>
              <a:buClr>
                <a:srgbClr val="E9AB32"/>
              </a:buClr>
              <a:buFont typeface="Arial"/>
              <a:buChar char="•"/>
              <a:tabLst>
                <a:tab pos="315595" algn="l"/>
                <a:tab pos="316230" algn="l"/>
              </a:tabLst>
            </a:pPr>
            <a:r>
              <a:rPr dirty="0" sz="1700" spc="-10">
                <a:latin typeface="Calibri"/>
                <a:cs typeface="Calibri"/>
              </a:rPr>
              <a:t>Implementation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25">
                <a:latin typeface="Calibri"/>
                <a:cs typeface="Calibri"/>
              </a:rPr>
              <a:t>key</a:t>
            </a:r>
            <a:r>
              <a:rPr dirty="0" sz="1700" spc="-20">
                <a:latin typeface="Calibri"/>
                <a:cs typeface="Calibri"/>
              </a:rPr>
              <a:t> </a:t>
            </a:r>
            <a:r>
              <a:rPr dirty="0" sz="1700" spc="-5">
                <a:latin typeface="Calibri"/>
                <a:cs typeface="Calibri"/>
              </a:rPr>
              <a:t>projects</a:t>
            </a:r>
            <a:endParaRPr sz="1700">
              <a:latin typeface="Calibri"/>
              <a:cs typeface="Calibri"/>
            </a:endParaRPr>
          </a:p>
          <a:p>
            <a:pPr lvl="1" marL="800735" indent="-302895">
              <a:lnSpc>
                <a:spcPts val="2005"/>
              </a:lnSpc>
              <a:buClr>
                <a:srgbClr val="E9AB32"/>
              </a:buClr>
              <a:buFont typeface="Arial"/>
              <a:buChar char="•"/>
              <a:tabLst>
                <a:tab pos="800735" algn="l"/>
                <a:tab pos="801370" algn="l"/>
              </a:tabLst>
            </a:pPr>
            <a:r>
              <a:rPr dirty="0" sz="1700" spc="-25">
                <a:latin typeface="Calibri"/>
                <a:cs typeface="Calibri"/>
              </a:rPr>
              <a:t>Training</a:t>
            </a:r>
            <a:endParaRPr sz="1700">
              <a:latin typeface="Calibri"/>
              <a:cs typeface="Calibri"/>
            </a:endParaRPr>
          </a:p>
          <a:p>
            <a:pPr lvl="1" marL="800735" indent="-302895">
              <a:lnSpc>
                <a:spcPts val="2014"/>
              </a:lnSpc>
              <a:buClr>
                <a:srgbClr val="E9AB32"/>
              </a:buClr>
              <a:buFont typeface="Arial"/>
              <a:buChar char="•"/>
              <a:tabLst>
                <a:tab pos="800735" algn="l"/>
                <a:tab pos="801370" algn="l"/>
              </a:tabLst>
            </a:pPr>
            <a:r>
              <a:rPr dirty="0" sz="1700" spc="-5">
                <a:latin typeface="Calibri"/>
                <a:cs typeface="Calibri"/>
              </a:rPr>
              <a:t>Shuar </a:t>
            </a:r>
            <a:r>
              <a:rPr dirty="0" sz="1700" spc="-10">
                <a:latin typeface="Calibri"/>
                <a:cs typeface="Calibri"/>
              </a:rPr>
              <a:t>cultural</a:t>
            </a:r>
            <a:r>
              <a:rPr dirty="0" sz="1700" spc="-1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center</a:t>
            </a:r>
            <a:endParaRPr sz="1700">
              <a:latin typeface="Calibri"/>
              <a:cs typeface="Calibri"/>
            </a:endParaRPr>
          </a:p>
          <a:p>
            <a:pPr marL="800735" marR="5080">
              <a:lnSpc>
                <a:spcPct val="98200"/>
              </a:lnSpc>
              <a:spcBef>
                <a:spcPts val="85"/>
              </a:spcBef>
            </a:pPr>
            <a:r>
              <a:rPr dirty="0" sz="1700" spc="-10">
                <a:latin typeface="Calibri"/>
                <a:cs typeface="Calibri"/>
              </a:rPr>
              <a:t>inauguration </a:t>
            </a:r>
            <a:r>
              <a:rPr dirty="0" sz="1700" spc="-5">
                <a:latin typeface="Calibri"/>
                <a:cs typeface="Calibri"/>
              </a:rPr>
              <a:t>and  </a:t>
            </a:r>
            <a:r>
              <a:rPr dirty="0" sz="1700" spc="-10">
                <a:latin typeface="Calibri"/>
                <a:cs typeface="Calibri"/>
              </a:rPr>
              <a:t>establishment </a:t>
            </a:r>
            <a:r>
              <a:rPr dirty="0" sz="1700">
                <a:latin typeface="Calibri"/>
                <a:cs typeface="Calibri"/>
              </a:rPr>
              <a:t>of a</a:t>
            </a:r>
            <a:r>
              <a:rPr dirty="0" sz="1700" spc="-7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cultural  center </a:t>
            </a:r>
            <a:r>
              <a:rPr dirty="0" sz="1700" spc="-5">
                <a:latin typeface="Calibri"/>
                <a:cs typeface="Calibri"/>
              </a:rPr>
              <a:t>consortium</a:t>
            </a:r>
            <a:endParaRPr sz="1700">
              <a:latin typeface="Calibri"/>
              <a:cs typeface="Calibri"/>
            </a:endParaRPr>
          </a:p>
          <a:p>
            <a:pPr lvl="1" marL="800735" indent="-302895">
              <a:lnSpc>
                <a:spcPts val="1989"/>
              </a:lnSpc>
              <a:buClr>
                <a:srgbClr val="E9AB32"/>
              </a:buClr>
              <a:buFont typeface="Arial"/>
              <a:buChar char="•"/>
              <a:tabLst>
                <a:tab pos="800735" algn="l"/>
                <a:tab pos="801370" algn="l"/>
              </a:tabLst>
            </a:pPr>
            <a:r>
              <a:rPr dirty="0" sz="1700" spc="-10">
                <a:latin typeface="Calibri"/>
                <a:cs typeface="Calibri"/>
              </a:rPr>
              <a:t>Agriculture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75300" y="4930283"/>
            <a:ext cx="185361" cy="18536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2129313" y="4676581"/>
            <a:ext cx="0" cy="713740"/>
          </a:xfrm>
          <a:custGeom>
            <a:avLst/>
            <a:gdLst/>
            <a:ahLst/>
            <a:cxnLst/>
            <a:rect l="l" t="t" r="r" b="b"/>
            <a:pathLst>
              <a:path w="0" h="713739">
                <a:moveTo>
                  <a:pt x="0" y="0"/>
                </a:moveTo>
                <a:lnTo>
                  <a:pt x="1" y="713616"/>
                </a:lnTo>
              </a:path>
            </a:pathLst>
          </a:custGeom>
          <a:ln w="6738">
            <a:solidFill>
              <a:srgbClr val="BF9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740447" y="5022964"/>
            <a:ext cx="1389380" cy="0"/>
          </a:xfrm>
          <a:custGeom>
            <a:avLst/>
            <a:gdLst/>
            <a:ahLst/>
            <a:cxnLst/>
            <a:rect l="l" t="t" r="r" b="b"/>
            <a:pathLst>
              <a:path w="1389380" h="0">
                <a:moveTo>
                  <a:pt x="0" y="1"/>
                </a:moveTo>
                <a:lnTo>
                  <a:pt x="1388865" y="0"/>
                </a:lnTo>
              </a:path>
            </a:pathLst>
          </a:custGeom>
          <a:ln w="6738">
            <a:solidFill>
              <a:srgbClr val="BF9000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 txBox="1"/>
          <p:nvPr/>
        </p:nvSpPr>
        <p:spPr>
          <a:xfrm>
            <a:off x="924247" y="4502911"/>
            <a:ext cx="901700" cy="5435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400" b="1">
                <a:solidFill>
                  <a:srgbClr val="E9AB32"/>
                </a:solidFill>
                <a:latin typeface="Calibri"/>
                <a:cs typeface="Calibri"/>
              </a:rPr>
              <a:t>2018</a:t>
            </a:r>
            <a:endParaRPr sz="3400">
              <a:latin typeface="Calibri"/>
              <a:cs typeface="Calibri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title"/>
          </p:nvPr>
        </p:nvSpPr>
        <p:spPr>
          <a:xfrm>
            <a:off x="535281" y="533400"/>
            <a:ext cx="6122035" cy="1372235"/>
          </a:xfrm>
          <a:prstGeom prst="rect"/>
        </p:spPr>
        <p:txBody>
          <a:bodyPr wrap="square" lIns="0" tIns="69215" rIns="0" bIns="0" rtlCol="0" vert="horz">
            <a:spAutoFit/>
          </a:bodyPr>
          <a:lstStyle/>
          <a:p>
            <a:pPr marL="15240" marR="5080">
              <a:lnSpc>
                <a:spcPts val="3190"/>
              </a:lnSpc>
              <a:spcBef>
                <a:spcPts val="545"/>
              </a:spcBef>
            </a:pPr>
            <a:r>
              <a:rPr dirty="0" sz="3000" spc="-30" i="0">
                <a:solidFill>
                  <a:srgbClr val="1A578E"/>
                </a:solidFill>
                <a:latin typeface="Calibri"/>
                <a:cs typeface="Calibri"/>
              </a:rPr>
              <a:t>Engagement </a:t>
            </a:r>
            <a:r>
              <a:rPr dirty="0" sz="3000" spc="-15" i="0">
                <a:solidFill>
                  <a:srgbClr val="1A578E"/>
                </a:solidFill>
                <a:latin typeface="Calibri"/>
                <a:cs typeface="Calibri"/>
              </a:rPr>
              <a:t>with </a:t>
            </a:r>
            <a:r>
              <a:rPr dirty="0" sz="3000" spc="-10" i="0">
                <a:solidFill>
                  <a:srgbClr val="1A578E"/>
                </a:solidFill>
                <a:latin typeface="Calibri"/>
                <a:cs typeface="Calibri"/>
              </a:rPr>
              <a:t>the </a:t>
            </a:r>
            <a:r>
              <a:rPr dirty="0" sz="3000" spc="-15" i="0">
                <a:solidFill>
                  <a:srgbClr val="1A578E"/>
                </a:solidFill>
                <a:latin typeface="Calibri"/>
                <a:cs typeface="Calibri"/>
              </a:rPr>
              <a:t>Shuar </a:t>
            </a:r>
            <a:r>
              <a:rPr dirty="0" sz="3000" spc="-25" i="0">
                <a:solidFill>
                  <a:srgbClr val="1A578E"/>
                </a:solidFill>
                <a:latin typeface="Calibri"/>
                <a:cs typeface="Calibri"/>
              </a:rPr>
              <a:t>People </a:t>
            </a:r>
            <a:r>
              <a:rPr dirty="0" sz="3000" spc="-5" i="0">
                <a:solidFill>
                  <a:srgbClr val="1A578E"/>
                </a:solidFill>
                <a:latin typeface="Calibri"/>
                <a:cs typeface="Calibri"/>
              </a:rPr>
              <a:t>is </a:t>
            </a:r>
            <a:r>
              <a:rPr dirty="0" sz="3000" i="0">
                <a:solidFill>
                  <a:srgbClr val="1A578E"/>
                </a:solidFill>
                <a:latin typeface="Calibri"/>
                <a:cs typeface="Calibri"/>
              </a:rPr>
              <a:t>a  </a:t>
            </a:r>
            <a:r>
              <a:rPr dirty="0" sz="3000" spc="-10" i="0">
                <a:solidFill>
                  <a:srgbClr val="1A578E"/>
                </a:solidFill>
                <a:latin typeface="Calibri"/>
                <a:cs typeface="Calibri"/>
              </a:rPr>
              <a:t>Priority </a:t>
            </a:r>
            <a:r>
              <a:rPr dirty="0" sz="3000" spc="-30" i="0">
                <a:solidFill>
                  <a:srgbClr val="1A578E"/>
                </a:solidFill>
                <a:latin typeface="Calibri"/>
                <a:cs typeface="Calibri"/>
              </a:rPr>
              <a:t>for </a:t>
            </a:r>
            <a:r>
              <a:rPr dirty="0" sz="3000" spc="-15" i="0">
                <a:solidFill>
                  <a:srgbClr val="1A578E"/>
                </a:solidFill>
                <a:latin typeface="Calibri"/>
                <a:cs typeface="Calibri"/>
              </a:rPr>
              <a:t>Lundin</a:t>
            </a:r>
            <a:r>
              <a:rPr dirty="0" sz="3000" spc="-25" i="0">
                <a:solidFill>
                  <a:srgbClr val="1A578E"/>
                </a:solidFill>
                <a:latin typeface="Calibri"/>
                <a:cs typeface="Calibri"/>
              </a:rPr>
              <a:t> </a:t>
            </a:r>
            <a:r>
              <a:rPr dirty="0" sz="3000" spc="-15" i="0">
                <a:solidFill>
                  <a:srgbClr val="1A578E"/>
                </a:solidFill>
                <a:latin typeface="Calibri"/>
                <a:cs typeface="Calibri"/>
              </a:rPr>
              <a:t>Gold</a:t>
            </a:r>
            <a:endParaRPr sz="30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780"/>
              </a:spcBef>
            </a:pPr>
            <a:r>
              <a:rPr dirty="0" spc="10" i="0">
                <a:solidFill>
                  <a:srgbClr val="E9AB32"/>
                </a:solidFill>
                <a:latin typeface="Calibri"/>
                <a:cs typeface="Calibri"/>
              </a:rPr>
              <a:t>RECENT</a:t>
            </a:r>
            <a:r>
              <a:rPr dirty="0" spc="20" i="0">
                <a:solidFill>
                  <a:srgbClr val="E9AB32"/>
                </a:solidFill>
                <a:latin typeface="Calibri"/>
                <a:cs typeface="Calibri"/>
              </a:rPr>
              <a:t> </a:t>
            </a:r>
            <a:r>
              <a:rPr dirty="0" spc="5" i="0">
                <a:solidFill>
                  <a:srgbClr val="E9AB32"/>
                </a:solidFill>
                <a:latin typeface="Calibri"/>
                <a:cs typeface="Calibri"/>
              </a:rPr>
              <a:t>MILESTONES</a:t>
            </a:r>
          </a:p>
        </p:txBody>
      </p:sp>
      <p:sp>
        <p:nvSpPr>
          <p:cNvPr id="14" name="object 14"/>
          <p:cNvSpPr/>
          <p:nvPr/>
        </p:nvSpPr>
        <p:spPr>
          <a:xfrm>
            <a:off x="5781228" y="4184464"/>
            <a:ext cx="3811587" cy="2534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747268" y="602488"/>
            <a:ext cx="1645285" cy="60452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P</a:t>
            </a:r>
            <a:r>
              <a:rPr dirty="0" sz="3800" spc="-45" i="0">
                <a:solidFill>
                  <a:srgbClr val="1A578E"/>
                </a:solidFill>
                <a:latin typeface="Calibri"/>
                <a:cs typeface="Calibri"/>
              </a:rPr>
              <a:t>r</a:t>
            </a:r>
            <a:r>
              <a:rPr dirty="0" sz="3800" spc="10" i="0">
                <a:solidFill>
                  <a:srgbClr val="1A578E"/>
                </a:solidFill>
                <a:latin typeface="Calibri"/>
                <a:cs typeface="Calibri"/>
              </a:rPr>
              <a:t>oj</a:t>
            </a: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e</a:t>
            </a:r>
            <a:r>
              <a:rPr dirty="0" sz="3800" spc="10" i="0">
                <a:solidFill>
                  <a:srgbClr val="1A578E"/>
                </a:solidFill>
                <a:latin typeface="Calibri"/>
                <a:cs typeface="Calibri"/>
              </a:rPr>
              <a:t>c</a:t>
            </a:r>
            <a:r>
              <a:rPr dirty="0" sz="3800" spc="5" i="0">
                <a:solidFill>
                  <a:srgbClr val="1A578E"/>
                </a:solidFill>
                <a:latin typeface="Calibri"/>
                <a:cs typeface="Calibri"/>
              </a:rPr>
              <a:t>ts</a:t>
            </a:r>
            <a:endParaRPr sz="38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565912" y="1464884"/>
            <a:ext cx="5078095" cy="3768090"/>
          </a:xfrm>
          <a:custGeom>
            <a:avLst/>
            <a:gdLst/>
            <a:ahLst/>
            <a:cxnLst/>
            <a:rect l="l" t="t" r="r" b="b"/>
            <a:pathLst>
              <a:path w="5078095" h="3768090">
                <a:moveTo>
                  <a:pt x="4889402" y="0"/>
                </a:moveTo>
                <a:lnTo>
                  <a:pt x="188396" y="0"/>
                </a:lnTo>
                <a:lnTo>
                  <a:pt x="138312" y="6729"/>
                </a:lnTo>
                <a:lnTo>
                  <a:pt x="93308" y="25721"/>
                </a:lnTo>
                <a:lnTo>
                  <a:pt x="55179" y="55180"/>
                </a:lnTo>
                <a:lnTo>
                  <a:pt x="25721" y="93309"/>
                </a:lnTo>
                <a:lnTo>
                  <a:pt x="6729" y="138313"/>
                </a:lnTo>
                <a:lnTo>
                  <a:pt x="0" y="188396"/>
                </a:lnTo>
                <a:lnTo>
                  <a:pt x="0" y="3579571"/>
                </a:lnTo>
                <a:lnTo>
                  <a:pt x="6729" y="3629654"/>
                </a:lnTo>
                <a:lnTo>
                  <a:pt x="25721" y="3674658"/>
                </a:lnTo>
                <a:lnTo>
                  <a:pt x="55179" y="3712787"/>
                </a:lnTo>
                <a:lnTo>
                  <a:pt x="93308" y="3742245"/>
                </a:lnTo>
                <a:lnTo>
                  <a:pt x="138312" y="3761237"/>
                </a:lnTo>
                <a:lnTo>
                  <a:pt x="188396" y="3767966"/>
                </a:lnTo>
                <a:lnTo>
                  <a:pt x="4889402" y="3767966"/>
                </a:lnTo>
                <a:lnTo>
                  <a:pt x="4939485" y="3761237"/>
                </a:lnTo>
                <a:lnTo>
                  <a:pt x="4984489" y="3742245"/>
                </a:lnTo>
                <a:lnTo>
                  <a:pt x="5022618" y="3712787"/>
                </a:lnTo>
                <a:lnTo>
                  <a:pt x="5052076" y="3674658"/>
                </a:lnTo>
                <a:lnTo>
                  <a:pt x="5071068" y="3629654"/>
                </a:lnTo>
                <a:lnTo>
                  <a:pt x="5077797" y="3579571"/>
                </a:lnTo>
                <a:lnTo>
                  <a:pt x="5077797" y="188396"/>
                </a:lnTo>
                <a:lnTo>
                  <a:pt x="5071068" y="138313"/>
                </a:lnTo>
                <a:lnTo>
                  <a:pt x="5052076" y="93309"/>
                </a:lnTo>
                <a:lnTo>
                  <a:pt x="5022618" y="55180"/>
                </a:lnTo>
                <a:lnTo>
                  <a:pt x="4984489" y="25721"/>
                </a:lnTo>
                <a:lnTo>
                  <a:pt x="4939485" y="6729"/>
                </a:lnTo>
                <a:lnTo>
                  <a:pt x="4889402" y="0"/>
                </a:lnTo>
                <a:close/>
              </a:path>
            </a:pathLst>
          </a:custGeom>
          <a:solidFill>
            <a:srgbClr val="BF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565912" y="1464884"/>
            <a:ext cx="5078095" cy="3768090"/>
          </a:xfrm>
          <a:custGeom>
            <a:avLst/>
            <a:gdLst/>
            <a:ahLst/>
            <a:cxnLst/>
            <a:rect l="l" t="t" r="r" b="b"/>
            <a:pathLst>
              <a:path w="5078095" h="3768090">
                <a:moveTo>
                  <a:pt x="0" y="188396"/>
                </a:moveTo>
                <a:lnTo>
                  <a:pt x="6729" y="138312"/>
                </a:lnTo>
                <a:lnTo>
                  <a:pt x="25721" y="93308"/>
                </a:lnTo>
                <a:lnTo>
                  <a:pt x="55179" y="55179"/>
                </a:lnTo>
                <a:lnTo>
                  <a:pt x="93308" y="25721"/>
                </a:lnTo>
                <a:lnTo>
                  <a:pt x="138312" y="6729"/>
                </a:lnTo>
                <a:lnTo>
                  <a:pt x="188396" y="0"/>
                </a:lnTo>
                <a:lnTo>
                  <a:pt x="4889402" y="0"/>
                </a:lnTo>
                <a:lnTo>
                  <a:pt x="4939485" y="6729"/>
                </a:lnTo>
                <a:lnTo>
                  <a:pt x="4984489" y="25721"/>
                </a:lnTo>
                <a:lnTo>
                  <a:pt x="5022618" y="55179"/>
                </a:lnTo>
                <a:lnTo>
                  <a:pt x="5052076" y="93308"/>
                </a:lnTo>
                <a:lnTo>
                  <a:pt x="5071068" y="138312"/>
                </a:lnTo>
                <a:lnTo>
                  <a:pt x="5077798" y="188396"/>
                </a:lnTo>
                <a:lnTo>
                  <a:pt x="5077798" y="3579570"/>
                </a:lnTo>
                <a:lnTo>
                  <a:pt x="5071068" y="3629654"/>
                </a:lnTo>
                <a:lnTo>
                  <a:pt x="5052076" y="3674658"/>
                </a:lnTo>
                <a:lnTo>
                  <a:pt x="5022618" y="3712787"/>
                </a:lnTo>
                <a:lnTo>
                  <a:pt x="4984489" y="3742245"/>
                </a:lnTo>
                <a:lnTo>
                  <a:pt x="4939485" y="3761237"/>
                </a:lnTo>
                <a:lnTo>
                  <a:pt x="4889402" y="3767966"/>
                </a:lnTo>
                <a:lnTo>
                  <a:pt x="188396" y="3767966"/>
                </a:lnTo>
                <a:lnTo>
                  <a:pt x="138312" y="3761237"/>
                </a:lnTo>
                <a:lnTo>
                  <a:pt x="93308" y="3742245"/>
                </a:lnTo>
                <a:lnTo>
                  <a:pt x="55179" y="3712787"/>
                </a:lnTo>
                <a:lnTo>
                  <a:pt x="25721" y="3674658"/>
                </a:lnTo>
                <a:lnTo>
                  <a:pt x="6729" y="3629654"/>
                </a:lnTo>
                <a:lnTo>
                  <a:pt x="0" y="3579570"/>
                </a:lnTo>
                <a:lnTo>
                  <a:pt x="0" y="188396"/>
                </a:lnTo>
                <a:close/>
              </a:path>
            </a:pathLst>
          </a:custGeom>
          <a:ln w="13476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 txBox="1"/>
          <p:nvPr/>
        </p:nvSpPr>
        <p:spPr>
          <a:xfrm>
            <a:off x="642845" y="1656664"/>
            <a:ext cx="754380" cy="2889250"/>
          </a:xfrm>
          <a:prstGeom prst="rect">
            <a:avLst/>
          </a:prstGeom>
        </p:spPr>
        <p:txBody>
          <a:bodyPr wrap="square" lIns="0" tIns="0" rIns="0" bIns="0" rtlCol="0" vert="vert270">
            <a:spAutoFit/>
          </a:bodyPr>
          <a:lstStyle/>
          <a:p>
            <a:pPr marL="12700">
              <a:lnSpc>
                <a:spcPts val="5515"/>
              </a:lnSpc>
            </a:pPr>
            <a:r>
              <a:rPr dirty="0" sz="4700" spc="-60">
                <a:solidFill>
                  <a:srgbClr val="FFFFFF"/>
                </a:solidFill>
                <a:latin typeface="Calibri"/>
                <a:cs typeface="Calibri"/>
              </a:rPr>
              <a:t>EDUCATION</a:t>
            </a:r>
            <a:endParaRPr sz="47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568771" y="1488947"/>
            <a:ext cx="3766185" cy="2981960"/>
          </a:xfrm>
          <a:prstGeom prst="rect">
            <a:avLst/>
          </a:prstGeom>
        </p:spPr>
        <p:txBody>
          <a:bodyPr wrap="square" lIns="0" tIns="45720" rIns="0" bIns="0" rtlCol="0" vert="horz">
            <a:spAutoFit/>
          </a:bodyPr>
          <a:lstStyle/>
          <a:p>
            <a:pPr marL="12700" marR="708660">
              <a:lnSpc>
                <a:spcPts val="2300"/>
              </a:lnSpc>
              <a:spcBef>
                <a:spcPts val="360"/>
              </a:spcBef>
            </a:pPr>
            <a:r>
              <a:rPr dirty="0" sz="2100" spc="5" b="1">
                <a:solidFill>
                  <a:srgbClr val="FFFFFF"/>
                </a:solidFill>
                <a:latin typeface="Calibri"/>
                <a:cs typeface="Calibri"/>
              </a:rPr>
              <a:t>Mining </a:t>
            </a:r>
            <a:r>
              <a:rPr dirty="0" sz="2100" b="1">
                <a:solidFill>
                  <a:srgbClr val="FFFFFF"/>
                </a:solidFill>
                <a:latin typeface="Calibri"/>
                <a:cs typeface="Calibri"/>
              </a:rPr>
              <a:t>Operations </a:t>
            </a:r>
            <a:r>
              <a:rPr dirty="0" sz="2100" spc="-15" b="1">
                <a:solidFill>
                  <a:srgbClr val="FFFFFF"/>
                </a:solidFill>
                <a:latin typeface="Calibri"/>
                <a:cs typeface="Calibri"/>
              </a:rPr>
              <a:t>Training  </a:t>
            </a:r>
            <a:r>
              <a:rPr dirty="0" sz="2100" spc="-5" b="1">
                <a:solidFill>
                  <a:srgbClr val="FFFFFF"/>
                </a:solidFill>
                <a:latin typeface="Calibri"/>
                <a:cs typeface="Calibri"/>
              </a:rPr>
              <a:t>Program</a:t>
            </a:r>
            <a:endParaRPr sz="2100">
              <a:latin typeface="Calibri"/>
              <a:cs typeface="Calibri"/>
            </a:endParaRPr>
          </a:p>
          <a:p>
            <a:pPr algn="just" marL="12700" marR="194310">
              <a:lnSpc>
                <a:spcPct val="91000"/>
              </a:lnSpc>
              <a:spcBef>
                <a:spcPts val="810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Invitation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open to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all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members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the Shuar 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Federation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who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are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high school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graduates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and 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residents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Zamora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Chinchipe.</a:t>
            </a:r>
            <a:endParaRPr sz="1500">
              <a:latin typeface="Calibri"/>
              <a:cs typeface="Calibri"/>
            </a:endParaRPr>
          </a:p>
          <a:p>
            <a:pPr marL="227965" indent="-215265">
              <a:lnSpc>
                <a:spcPct val="100000"/>
              </a:lnSpc>
              <a:spcBef>
                <a:spcPts val="495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Prioritization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this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community.</a:t>
            </a:r>
            <a:endParaRPr sz="1500">
              <a:latin typeface="Calibri"/>
              <a:cs typeface="Calibri"/>
            </a:endParaRPr>
          </a:p>
          <a:p>
            <a:pPr marL="12700" marR="135255">
              <a:lnSpc>
                <a:spcPct val="87400"/>
              </a:lnSpc>
              <a:spcBef>
                <a:spcPts val="810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70">
                <a:solidFill>
                  <a:srgbClr val="FFFFFF"/>
                </a:solidFill>
                <a:latin typeface="Calibri"/>
                <a:cs typeface="Calibri"/>
              </a:rPr>
              <a:t>To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date,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70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community members </a:t>
            </a:r>
            <a:r>
              <a:rPr dirty="0" sz="1500" spc="-20">
                <a:solidFill>
                  <a:srgbClr val="FFFFFF"/>
                </a:solidFill>
                <a:latin typeface="Calibri"/>
                <a:cs typeface="Calibri"/>
              </a:rPr>
              <a:t>have taken 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Dover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test.</a:t>
            </a:r>
            <a:endParaRPr sz="1500">
              <a:latin typeface="Calibri"/>
              <a:cs typeface="Calibri"/>
            </a:endParaRPr>
          </a:p>
          <a:p>
            <a:pPr marL="12700" marR="5080">
              <a:lnSpc>
                <a:spcPct val="90300"/>
              </a:lnSpc>
              <a:spcBef>
                <a:spcPts val="695"/>
              </a:spcBef>
              <a:buSzPct val="113333"/>
              <a:buFont typeface="Calibri"/>
              <a:buAutoNum type="arabicPeriod"/>
              <a:tabLst>
                <a:tab pos="228600" algn="l"/>
              </a:tabLst>
            </a:pP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Eight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percent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the participants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are members 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the Shuar nation (out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a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total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of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222  </a:t>
            </a:r>
            <a:r>
              <a:rPr dirty="0" sz="1500" spc="-15">
                <a:solidFill>
                  <a:srgbClr val="FFFFFF"/>
                </a:solidFill>
                <a:latin typeface="Calibri"/>
                <a:cs typeface="Calibri"/>
              </a:rPr>
              <a:t>between </a:t>
            </a:r>
            <a:r>
              <a:rPr dirty="0" sz="1500" spc="-5">
                <a:solidFill>
                  <a:srgbClr val="FFFFFF"/>
                </a:solidFill>
                <a:latin typeface="Calibri"/>
                <a:cs typeface="Calibri"/>
              </a:rPr>
              <a:t>the </a:t>
            </a:r>
            <a:r>
              <a:rPr dirty="0" sz="1500">
                <a:solidFill>
                  <a:srgbClr val="FFFFFF"/>
                </a:solidFill>
                <a:latin typeface="Calibri"/>
                <a:cs typeface="Calibri"/>
              </a:rPr>
              <a:t>2</a:t>
            </a:r>
            <a:r>
              <a:rPr dirty="0" sz="1500" spc="-25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dirty="0" sz="1500" spc="-10">
                <a:solidFill>
                  <a:srgbClr val="FFFFFF"/>
                </a:solidFill>
                <a:latin typeface="Calibri"/>
                <a:cs typeface="Calibri"/>
              </a:rPr>
              <a:t>cohorts).</a:t>
            </a:r>
            <a:endParaRPr sz="15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13355" y="5502148"/>
            <a:ext cx="6964680" cy="13150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8900" indent="-76200">
              <a:lnSpc>
                <a:spcPts val="2030"/>
              </a:lnSpc>
              <a:spcBef>
                <a:spcPts val="100"/>
              </a:spcBef>
              <a:buSzPct val="94117"/>
              <a:buFont typeface="Arial"/>
              <a:buChar char="•"/>
              <a:tabLst>
                <a:tab pos="89535" algn="l"/>
              </a:tabLst>
            </a:pPr>
            <a:r>
              <a:rPr dirty="0" sz="1700" spc="-10" b="1">
                <a:solidFill>
                  <a:srgbClr val="BF9000"/>
                </a:solidFill>
                <a:latin typeface="Calibri"/>
                <a:cs typeface="Calibri"/>
              </a:rPr>
              <a:t>Limitations Identified:</a:t>
            </a:r>
            <a:endParaRPr sz="1700">
              <a:latin typeface="Calibri"/>
              <a:cs typeface="Calibri"/>
            </a:endParaRPr>
          </a:p>
          <a:p>
            <a:pPr marL="315595" indent="-302895">
              <a:lnSpc>
                <a:spcPts val="2005"/>
              </a:lnSpc>
              <a:buChar char="-"/>
              <a:tabLst>
                <a:tab pos="315595" algn="l"/>
                <a:tab pos="316230" algn="l"/>
              </a:tabLst>
            </a:pPr>
            <a:r>
              <a:rPr dirty="0" sz="1700" spc="-5">
                <a:latin typeface="Calibri"/>
                <a:cs typeface="Calibri"/>
              </a:rPr>
              <a:t>Numerous high school </a:t>
            </a:r>
            <a:r>
              <a:rPr dirty="0" sz="1700" spc="-15">
                <a:latin typeface="Calibri"/>
                <a:cs typeface="Calibri"/>
              </a:rPr>
              <a:t>graduates </a:t>
            </a:r>
            <a:r>
              <a:rPr dirty="0" sz="1700" spc="-10">
                <a:latin typeface="Calibri"/>
                <a:cs typeface="Calibri"/>
              </a:rPr>
              <a:t>from </a:t>
            </a:r>
            <a:r>
              <a:rPr dirty="0" sz="1700" spc="-5">
                <a:latin typeface="Calibri"/>
                <a:cs typeface="Calibri"/>
              </a:rPr>
              <a:t>the community </a:t>
            </a:r>
            <a:r>
              <a:rPr dirty="0" sz="1700" spc="-15">
                <a:latin typeface="Calibri"/>
                <a:cs typeface="Calibri"/>
              </a:rPr>
              <a:t>have </a:t>
            </a:r>
            <a:r>
              <a:rPr dirty="0" sz="1700" spc="-10">
                <a:latin typeface="Calibri"/>
                <a:cs typeface="Calibri"/>
              </a:rPr>
              <a:t>left </a:t>
            </a:r>
            <a:r>
              <a:rPr dirty="0" sz="1700" spc="-5">
                <a:latin typeface="Calibri"/>
                <a:cs typeface="Calibri"/>
              </a:rPr>
              <a:t>the</a:t>
            </a:r>
            <a:r>
              <a:rPr dirty="0" sz="1700" spc="50">
                <a:latin typeface="Calibri"/>
                <a:cs typeface="Calibri"/>
              </a:rPr>
              <a:t> </a:t>
            </a:r>
            <a:r>
              <a:rPr dirty="0" sz="1700" spc="-20">
                <a:latin typeface="Calibri"/>
                <a:cs typeface="Calibri"/>
              </a:rPr>
              <a:t>country.</a:t>
            </a:r>
            <a:endParaRPr sz="1700">
              <a:latin typeface="Calibri"/>
              <a:cs typeface="Calibri"/>
            </a:endParaRPr>
          </a:p>
          <a:p>
            <a:pPr marL="315595" indent="-302895">
              <a:lnSpc>
                <a:spcPts val="2014"/>
              </a:lnSpc>
              <a:buChar char="-"/>
              <a:tabLst>
                <a:tab pos="315595" algn="l"/>
                <a:tab pos="316230" algn="l"/>
              </a:tabLst>
            </a:pPr>
            <a:r>
              <a:rPr dirty="0" sz="1700" spc="-5">
                <a:latin typeface="Calibri"/>
                <a:cs typeface="Calibri"/>
              </a:rPr>
              <a:t>Lack </a:t>
            </a:r>
            <a:r>
              <a:rPr dirty="0" sz="1700">
                <a:latin typeface="Calibri"/>
                <a:cs typeface="Calibri"/>
              </a:rPr>
              <a:t>of </a:t>
            </a:r>
            <a:r>
              <a:rPr dirty="0" sz="1700" spc="-10">
                <a:latin typeface="Calibri"/>
                <a:cs typeface="Calibri"/>
              </a:rPr>
              <a:t>financial resources </a:t>
            </a:r>
            <a:r>
              <a:rPr dirty="0" sz="1700" spc="-15">
                <a:latin typeface="Calibri"/>
                <a:cs typeface="Calibri"/>
              </a:rPr>
              <a:t>for</a:t>
            </a:r>
            <a:r>
              <a:rPr dirty="0" sz="1700" spc="5">
                <a:latin typeface="Calibri"/>
                <a:cs typeface="Calibri"/>
              </a:rPr>
              <a:t> </a:t>
            </a:r>
            <a:r>
              <a:rPr dirty="0" sz="1700" spc="-10">
                <a:latin typeface="Calibri"/>
                <a:cs typeface="Calibri"/>
              </a:rPr>
              <a:t>education.</a:t>
            </a:r>
            <a:endParaRPr sz="1700">
              <a:latin typeface="Calibri"/>
              <a:cs typeface="Calibri"/>
            </a:endParaRPr>
          </a:p>
          <a:p>
            <a:pPr marL="88900" indent="-76200">
              <a:lnSpc>
                <a:spcPts val="2014"/>
              </a:lnSpc>
              <a:spcBef>
                <a:spcPts val="70"/>
              </a:spcBef>
              <a:buSzPct val="94117"/>
              <a:buFont typeface="Arial"/>
              <a:buChar char="•"/>
              <a:tabLst>
                <a:tab pos="89535" algn="l"/>
              </a:tabLst>
            </a:pPr>
            <a:r>
              <a:rPr dirty="0" sz="1700" spc="-10" b="1">
                <a:solidFill>
                  <a:srgbClr val="BF9000"/>
                </a:solidFill>
                <a:latin typeface="Calibri"/>
                <a:cs typeface="Calibri"/>
              </a:rPr>
              <a:t>Challenge:</a:t>
            </a:r>
            <a:endParaRPr sz="1700">
              <a:latin typeface="Calibri"/>
              <a:cs typeface="Calibri"/>
            </a:endParaRPr>
          </a:p>
          <a:p>
            <a:pPr marL="12700">
              <a:lnSpc>
                <a:spcPts val="2014"/>
              </a:lnSpc>
              <a:tabLst>
                <a:tab pos="315595" algn="l"/>
              </a:tabLst>
            </a:pPr>
            <a:r>
              <a:rPr dirty="0" sz="1700">
                <a:latin typeface="Calibri"/>
                <a:cs typeface="Calibri"/>
              </a:rPr>
              <a:t>-	</a:t>
            </a:r>
            <a:r>
              <a:rPr dirty="0" sz="1700" spc="-80">
                <a:latin typeface="Calibri"/>
                <a:cs typeface="Calibri"/>
              </a:rPr>
              <a:t>To </a:t>
            </a:r>
            <a:r>
              <a:rPr dirty="0" sz="1700" spc="-15">
                <a:latin typeface="Calibri"/>
                <a:cs typeface="Calibri"/>
              </a:rPr>
              <a:t>demonstrate </a:t>
            </a:r>
            <a:r>
              <a:rPr dirty="0" sz="1700" spc="-10">
                <a:latin typeface="Calibri"/>
                <a:cs typeface="Calibri"/>
              </a:rPr>
              <a:t>that </a:t>
            </a:r>
            <a:r>
              <a:rPr dirty="0" sz="1700" spc="-5">
                <a:latin typeface="Calibri"/>
                <a:cs typeface="Calibri"/>
              </a:rPr>
              <a:t>access </a:t>
            </a:r>
            <a:r>
              <a:rPr dirty="0" sz="1700" spc="-10">
                <a:latin typeface="Calibri"/>
                <a:cs typeface="Calibri"/>
              </a:rPr>
              <a:t>to education </a:t>
            </a:r>
            <a:r>
              <a:rPr dirty="0" sz="1700" spc="-5">
                <a:latin typeface="Calibri"/>
                <a:cs typeface="Calibri"/>
              </a:rPr>
              <a:t>means </a:t>
            </a:r>
            <a:r>
              <a:rPr dirty="0" sz="1700" spc="-10">
                <a:latin typeface="Calibri"/>
                <a:cs typeface="Calibri"/>
              </a:rPr>
              <a:t>greater</a:t>
            </a:r>
            <a:r>
              <a:rPr dirty="0" sz="1700" spc="150">
                <a:latin typeface="Calibri"/>
                <a:cs typeface="Calibri"/>
              </a:rPr>
              <a:t> </a:t>
            </a:r>
            <a:r>
              <a:rPr dirty="0" sz="1700" spc="-5">
                <a:latin typeface="Calibri"/>
                <a:cs typeface="Calibri"/>
              </a:rPr>
              <a:t>opportunities.</a:t>
            </a:r>
            <a:endParaRPr sz="17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859328" y="1464884"/>
            <a:ext cx="3811765" cy="376796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25400">
              <a:lnSpc>
                <a:spcPts val="1315"/>
              </a:lnSpc>
            </a:pPr>
            <a:fld id="{81D60167-4931-47E6-BA6A-407CBD079E47}" type="slidenum">
              <a:rPr dirty="0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2019-02-24T16:48:41Z</dcterms:created>
  <dcterms:modified xsi:type="dcterms:W3CDTF">2019-02-24T16:48:41Z</dcterms:modified>
</cp:coreProperties>
</file>